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5"/>
  </p:notesMasterIdLst>
  <p:sldIdLst>
    <p:sldId id="256" r:id="rId2"/>
    <p:sldId id="286" r:id="rId3"/>
    <p:sldId id="302" r:id="rId4"/>
    <p:sldId id="303" r:id="rId5"/>
    <p:sldId id="304" r:id="rId6"/>
    <p:sldId id="305" r:id="rId7"/>
    <p:sldId id="301" r:id="rId8"/>
    <p:sldId id="306" r:id="rId9"/>
    <p:sldId id="307" r:id="rId10"/>
    <p:sldId id="321" r:id="rId11"/>
    <p:sldId id="310" r:id="rId12"/>
    <p:sldId id="341" r:id="rId13"/>
    <p:sldId id="342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2" r:id="rId25"/>
    <p:sldId id="308" r:id="rId26"/>
    <p:sldId id="323" r:id="rId27"/>
    <p:sldId id="339" r:id="rId28"/>
    <p:sldId id="343" r:id="rId29"/>
    <p:sldId id="340" r:id="rId30"/>
    <p:sldId id="309" r:id="rId31"/>
    <p:sldId id="328" r:id="rId32"/>
    <p:sldId id="329" r:id="rId33"/>
    <p:sldId id="330" r:id="rId34"/>
    <p:sldId id="333" r:id="rId35"/>
    <p:sldId id="337" r:id="rId36"/>
    <p:sldId id="338" r:id="rId37"/>
    <p:sldId id="294" r:id="rId38"/>
    <p:sldId id="324" r:id="rId39"/>
    <p:sldId id="325" r:id="rId40"/>
    <p:sldId id="326" r:id="rId41"/>
    <p:sldId id="327" r:id="rId42"/>
    <p:sldId id="344" r:id="rId43"/>
    <p:sldId id="300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079-5A19-42A1-AC52-D2D0C9DB9BE0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93203-B39B-4A92-9CD4-0944AE3FD0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11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B8D43-C8ED-4D0B-93C9-6FDF55319A00}" type="slidenum">
              <a:rPr lang="nl-NL" smtClean="0"/>
              <a:pPr/>
              <a:t>34</a:t>
            </a:fld>
            <a:endParaRPr lang="nl-NL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5857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195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4986868" y="950913"/>
            <a:ext cx="4157132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en grafi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978400" y="950913"/>
            <a:ext cx="4165600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en k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8" name="Picture 4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52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5282"/>
            <a:ext cx="4040188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552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5282"/>
            <a:ext cx="4041775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tx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slide br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toslide gro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toslide grij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otoslide licht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otoslide lichtbr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5200" y="1476000"/>
            <a:ext cx="4280400" cy="1468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00" y="2833200"/>
            <a:ext cx="4381200" cy="525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>
              <a:buNone/>
              <a:defRPr lang="en-US" sz="12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lvl="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" y="5924550"/>
            <a:ext cx="9144001" cy="933450"/>
          </a:xfrm>
          <a:prstGeom prst="rect">
            <a:avLst/>
          </a:prstGeom>
          <a:solidFill>
            <a:srgbClr val="FFFFFF">
              <a:alpha val="85098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8" name="Picture 7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02-UTI_Basisvormen_powerpoint_0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otoslide lichtgro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br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grij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blau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bro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gro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B6AFD7-D063-4B79-A83F-09EF7950320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15EFE-ECEA-44EF-9E67-1AB6E2583BF3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br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1">
              <a:alpha val="79999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gro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grij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licht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lichtbr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5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lichtgro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0" y="0"/>
            <a:ext cx="6097588" cy="635000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 typeface="Arial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62907F-4F8F-40A8-BB03-BFBF24946B8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C497C2-90D3-4AD9-ABD4-A6B48E4F36A4}" type="datetimeFigureOut">
              <a:rPr lang="nl-NL" smtClean="0"/>
              <a:pPr/>
              <a:t>11-5-2017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1124744"/>
            <a:ext cx="5792568" cy="14688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Vorderingen in het Burgerlijk Wetboek</a:t>
            </a:r>
            <a:endParaRPr lang="nl-NL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6937" y="2204864"/>
            <a:ext cx="4381200" cy="525600"/>
          </a:xfrm>
        </p:spPr>
        <p:txBody>
          <a:bodyPr>
            <a:noAutofit/>
          </a:bodyPr>
          <a:lstStyle/>
          <a:p>
            <a:r>
              <a:rPr lang="nl-NL" sz="2000" dirty="0" smtClean="0"/>
              <a:t>Prof. mr. Reinout Wibier</a:t>
            </a:r>
          </a:p>
          <a:p>
            <a:r>
              <a:rPr lang="nl-NL" sz="2000" dirty="0" smtClean="0"/>
              <a:t>12 mei 2017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Effecten</a:t>
            </a:r>
            <a:endParaRPr lang="nl-NL" dirty="0"/>
          </a:p>
        </p:txBody>
      </p:sp>
      <p:pic>
        <p:nvPicPr>
          <p:cNvPr id="4" name="Content Placeholder 3" descr="obliga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2807018" cy="4678363"/>
          </a:xfrm>
        </p:spPr>
      </p:pic>
      <p:pic>
        <p:nvPicPr>
          <p:cNvPr id="5" name="Picture 4" descr="bewijs van aande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2664296" cy="49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0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Volledig gegiraliseerd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89" y="1235075"/>
            <a:ext cx="5653021" cy="4678363"/>
          </a:xfrm>
        </p:spPr>
      </p:pic>
    </p:spTree>
    <p:extLst>
      <p:ext uri="{BB962C8B-B14F-4D97-AF65-F5344CB8AC3E}">
        <p14:creationId xmlns:p14="http://schemas.microsoft.com/office/powerpoint/2010/main" val="21610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Teixeira</a:t>
            </a:r>
            <a:r>
              <a:rPr lang="nl-NL" dirty="0" smtClean="0"/>
              <a:t> de </a:t>
            </a:r>
            <a:r>
              <a:rPr lang="nl-NL" dirty="0" err="1" smtClean="0"/>
              <a:t>Mattos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Teixeira</a:t>
            </a:r>
            <a:r>
              <a:rPr lang="nl-NL" dirty="0" smtClean="0"/>
              <a:t> gaat failliet;</a:t>
            </a:r>
          </a:p>
          <a:p>
            <a:endParaRPr lang="nl-NL" dirty="0" smtClean="0"/>
          </a:p>
          <a:p>
            <a:r>
              <a:rPr lang="nl-NL" dirty="0" smtClean="0"/>
              <a:t>Er bevinden zich vier </a:t>
            </a:r>
            <a:r>
              <a:rPr lang="nl-NL" dirty="0" err="1" smtClean="0"/>
              <a:t>vertificaten</a:t>
            </a:r>
            <a:r>
              <a:rPr lang="nl-NL" dirty="0" smtClean="0"/>
              <a:t> </a:t>
            </a:r>
            <a:r>
              <a:rPr lang="nl-NL" dirty="0" err="1" smtClean="0"/>
              <a:t>Nillmij</a:t>
            </a:r>
            <a:r>
              <a:rPr lang="nl-NL" dirty="0" smtClean="0"/>
              <a:t> in de kluis;</a:t>
            </a:r>
          </a:p>
          <a:p>
            <a:endParaRPr lang="nl-NL" dirty="0"/>
          </a:p>
          <a:p>
            <a:r>
              <a:rPr lang="nl-NL" dirty="0" smtClean="0"/>
              <a:t>Mulder wil er graag 3 terug, Peijnenburg 1;</a:t>
            </a:r>
          </a:p>
          <a:p>
            <a:endParaRPr lang="nl-NL" dirty="0"/>
          </a:p>
          <a:p>
            <a:r>
              <a:rPr lang="nl-NL" dirty="0" smtClean="0"/>
              <a:t>Maar…..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2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 giraal effectenverkeer: mede-eigendom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469231"/>
            <a:ext cx="6057900" cy="4210050"/>
          </a:xfrm>
        </p:spPr>
      </p:pic>
    </p:spTree>
    <p:extLst>
      <p:ext uri="{BB962C8B-B14F-4D97-AF65-F5344CB8AC3E}">
        <p14:creationId xmlns:p14="http://schemas.microsoft.com/office/powerpoint/2010/main" val="255499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heb je dan precies als je een giraal effectensaldo hebt?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9" y="1235075"/>
            <a:ext cx="7251462" cy="4678363"/>
          </a:xfrm>
        </p:spPr>
      </p:pic>
    </p:spTree>
    <p:extLst>
      <p:ext uri="{BB962C8B-B14F-4D97-AF65-F5344CB8AC3E}">
        <p14:creationId xmlns:p14="http://schemas.microsoft.com/office/powerpoint/2010/main" val="39311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heb je dan precies als je een giraal effectensaldo hebt?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- rechten jegens de uitgevende instelling?</a:t>
            </a:r>
          </a:p>
          <a:p>
            <a:endParaRPr lang="nl-NL" dirty="0"/>
          </a:p>
          <a:p>
            <a:r>
              <a:rPr lang="nl-NL" dirty="0" smtClean="0"/>
              <a:t>- rechten jegens jouw intermediary?</a:t>
            </a:r>
          </a:p>
          <a:p>
            <a:endParaRPr lang="nl-NL" dirty="0"/>
          </a:p>
          <a:p>
            <a:r>
              <a:rPr lang="nl-NL" dirty="0" smtClean="0"/>
              <a:t>- rechten als jouw intermediary omvalt?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4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Keten van tussenpersonen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94" y="1235075"/>
            <a:ext cx="6573812" cy="4678363"/>
          </a:xfrm>
        </p:spPr>
      </p:pic>
    </p:spTree>
    <p:extLst>
      <p:ext uri="{BB962C8B-B14F-4D97-AF65-F5344CB8AC3E}">
        <p14:creationId xmlns:p14="http://schemas.microsoft.com/office/powerpoint/2010/main" val="230254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Uitgevende instelling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3413918" cy="3164834"/>
          </a:xfrm>
        </p:spPr>
      </p:pic>
    </p:spTree>
    <p:extLst>
      <p:ext uri="{BB962C8B-B14F-4D97-AF65-F5344CB8AC3E}">
        <p14:creationId xmlns:p14="http://schemas.microsoft.com/office/powerpoint/2010/main" val="12424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Paying</a:t>
            </a:r>
            <a:r>
              <a:rPr lang="nl-NL" dirty="0" smtClean="0"/>
              <a:t> agent, </a:t>
            </a:r>
            <a:r>
              <a:rPr lang="nl-NL" dirty="0" err="1" smtClean="0"/>
              <a:t>listing</a:t>
            </a:r>
            <a:r>
              <a:rPr lang="nl-NL" dirty="0" smtClean="0"/>
              <a:t> agent, etc.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4167336" cy="3125502"/>
          </a:xfrm>
        </p:spPr>
      </p:pic>
    </p:spTree>
    <p:extLst>
      <p:ext uri="{BB962C8B-B14F-4D97-AF65-F5344CB8AC3E}">
        <p14:creationId xmlns:p14="http://schemas.microsoft.com/office/powerpoint/2010/main" val="144434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Central </a:t>
            </a:r>
            <a:r>
              <a:rPr lang="nl-NL" dirty="0" err="1" smtClean="0"/>
              <a:t>securities</a:t>
            </a:r>
            <a:r>
              <a:rPr lang="nl-NL" dirty="0" smtClean="0"/>
              <a:t> </a:t>
            </a:r>
            <a:r>
              <a:rPr lang="nl-NL" dirty="0" err="1" smtClean="0"/>
              <a:t>depository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226469"/>
            <a:ext cx="2705100" cy="2695575"/>
          </a:xfrm>
        </p:spPr>
      </p:pic>
    </p:spTree>
    <p:extLst>
      <p:ext uri="{BB962C8B-B14F-4D97-AF65-F5344CB8AC3E}">
        <p14:creationId xmlns:p14="http://schemas.microsoft.com/office/powerpoint/2010/main" val="104706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NTHR-borrel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760640" cy="3286271"/>
          </a:xfrm>
        </p:spPr>
      </p:pic>
    </p:spTree>
    <p:extLst>
      <p:ext uri="{BB962C8B-B14F-4D97-AF65-F5344CB8AC3E}">
        <p14:creationId xmlns:p14="http://schemas.microsoft.com/office/powerpoint/2010/main" val="3832776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Securities</a:t>
            </a:r>
            <a:r>
              <a:rPr lang="nl-NL" dirty="0" smtClean="0"/>
              <a:t> </a:t>
            </a:r>
            <a:r>
              <a:rPr lang="nl-NL" dirty="0" err="1" smtClean="0"/>
              <a:t>intermediary</a:t>
            </a:r>
            <a:r>
              <a:rPr lang="nl-NL" dirty="0" smtClean="0"/>
              <a:t> 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145506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355043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Securities</a:t>
            </a:r>
            <a:r>
              <a:rPr lang="nl-NL" dirty="0" smtClean="0"/>
              <a:t> </a:t>
            </a:r>
            <a:r>
              <a:rPr lang="nl-NL" dirty="0" err="1" smtClean="0"/>
              <a:t>intermediary</a:t>
            </a:r>
            <a:r>
              <a:rPr lang="nl-NL" dirty="0" smtClean="0"/>
              <a:t> 2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18" y="1235075"/>
            <a:ext cx="4678363" cy="4678363"/>
          </a:xfrm>
        </p:spPr>
      </p:pic>
    </p:spTree>
    <p:extLst>
      <p:ext uri="{BB962C8B-B14F-4D97-AF65-F5344CB8AC3E}">
        <p14:creationId xmlns:p14="http://schemas.microsoft.com/office/powerpoint/2010/main" val="8046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belegger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6492993" cy="2209304"/>
          </a:xfrm>
        </p:spPr>
      </p:pic>
    </p:spTree>
    <p:extLst>
      <p:ext uri="{BB962C8B-B14F-4D97-AF65-F5344CB8AC3E}">
        <p14:creationId xmlns:p14="http://schemas.microsoft.com/office/powerpoint/2010/main" val="113754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failliete intermediary en verrekeningsrechten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77" y="1235075"/>
            <a:ext cx="7298245" cy="4678363"/>
          </a:xfrm>
        </p:spPr>
      </p:pic>
    </p:spTree>
    <p:extLst>
      <p:ext uri="{BB962C8B-B14F-4D97-AF65-F5344CB8AC3E}">
        <p14:creationId xmlns:p14="http://schemas.microsoft.com/office/powerpoint/2010/main" val="14938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Problemen bij het faillissement van een der tussenpersonen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- Doorbreking van eventuele </a:t>
            </a:r>
            <a:r>
              <a:rPr lang="nl-NL" dirty="0" err="1" smtClean="0"/>
              <a:t>verrekeningsposities</a:t>
            </a:r>
            <a:r>
              <a:rPr lang="nl-NL" dirty="0" smtClean="0"/>
              <a:t>;</a:t>
            </a:r>
          </a:p>
          <a:p>
            <a:endParaRPr lang="nl-NL" dirty="0"/>
          </a:p>
          <a:p>
            <a:r>
              <a:rPr lang="nl-NL" dirty="0" smtClean="0"/>
              <a:t>- Valt wat de tussenpersoon voor jou houdt in de boedel van de tussenpersoon?</a:t>
            </a:r>
          </a:p>
          <a:p>
            <a:endParaRPr lang="nl-NL" dirty="0"/>
          </a:p>
          <a:p>
            <a:r>
              <a:rPr lang="nl-NL" dirty="0" smtClean="0"/>
              <a:t>- Waarom dan terugvallen op zo’n rare mede-eigendomsconstructie?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2612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mede-eigendomsstructuur van de </a:t>
            </a:r>
            <a:r>
              <a:rPr lang="nl-NL" dirty="0" err="1" smtClean="0"/>
              <a:t>Wge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06" y="1675844"/>
            <a:ext cx="5701587" cy="3796825"/>
          </a:xfrm>
        </p:spPr>
      </p:pic>
    </p:spTree>
    <p:extLst>
      <p:ext uri="{BB962C8B-B14F-4D97-AF65-F5344CB8AC3E}">
        <p14:creationId xmlns:p14="http://schemas.microsoft.com/office/powerpoint/2010/main" val="1180221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Angst voor de trust…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75006"/>
            <a:ext cx="6350324" cy="4314233"/>
          </a:xfrm>
        </p:spPr>
      </p:pic>
    </p:spTree>
    <p:extLst>
      <p:ext uri="{BB962C8B-B14F-4D97-AF65-F5344CB8AC3E}">
        <p14:creationId xmlns:p14="http://schemas.microsoft.com/office/powerpoint/2010/main" val="8921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ChangeArrowheads="1"/>
          </p:cNvSpPr>
          <p:nvPr/>
        </p:nvSpPr>
        <p:spPr bwMode="auto">
          <a:xfrm rot="10800000">
            <a:off x="3924300" y="2133600"/>
            <a:ext cx="16557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PROCALL</a:t>
            </a:r>
            <a:endParaRPr lang="en-GB" altLang="nl-NL" sz="1400" b="1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403350" y="2133600"/>
            <a:ext cx="16557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BEATRIX</a:t>
            </a:r>
          </a:p>
          <a:p>
            <a:pPr algn="ctr" eaLnBrk="1" hangingPunct="1"/>
            <a:r>
              <a:rPr lang="nl-NL" altLang="nl-NL" sz="1400" b="1"/>
              <a:t> HOSPITAL</a:t>
            </a:r>
            <a:endParaRPr lang="en-GB" altLang="nl-NL" sz="1400" b="1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372225" y="2133600"/>
            <a:ext cx="16557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BANK</a:t>
            </a:r>
            <a:endParaRPr lang="en-GB" altLang="nl-NL" sz="1400" b="1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924300" y="2133600"/>
            <a:ext cx="16557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PROCALL</a:t>
            </a:r>
            <a:endParaRPr lang="en-GB" altLang="nl-NL" sz="1400" b="1"/>
          </a:p>
        </p:txBody>
      </p:sp>
      <p:cxnSp>
        <p:nvCxnSpPr>
          <p:cNvPr id="5126" name="AutoShape 9"/>
          <p:cNvCxnSpPr>
            <a:cxnSpLocks noChangeShapeType="1"/>
            <a:stCxn id="3079" idx="3"/>
            <a:endCxn id="5124" idx="1"/>
          </p:cNvCxnSpPr>
          <p:nvPr/>
        </p:nvCxnSpPr>
        <p:spPr bwMode="auto">
          <a:xfrm>
            <a:off x="5580063" y="2493963"/>
            <a:ext cx="792162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7" name="AutoShape 10"/>
          <p:cNvCxnSpPr>
            <a:cxnSpLocks noChangeShapeType="1"/>
            <a:stCxn id="5123" idx="3"/>
            <a:endCxn id="3079" idx="1"/>
          </p:cNvCxnSpPr>
          <p:nvPr/>
        </p:nvCxnSpPr>
        <p:spPr bwMode="auto">
          <a:xfrm>
            <a:off x="3059113" y="2493963"/>
            <a:ext cx="8651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8" name="Line 13"/>
          <p:cNvSpPr>
            <a:spLocks noChangeShapeType="1"/>
          </p:cNvSpPr>
          <p:nvPr/>
        </p:nvSpPr>
        <p:spPr bwMode="auto">
          <a:xfrm>
            <a:off x="2195513" y="2854325"/>
            <a:ext cx="0" cy="1657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29" name="Line 16"/>
          <p:cNvSpPr>
            <a:spLocks noChangeShapeType="1"/>
          </p:cNvSpPr>
          <p:nvPr/>
        </p:nvSpPr>
        <p:spPr bwMode="auto">
          <a:xfrm>
            <a:off x="1835150" y="2854325"/>
            <a:ext cx="0" cy="1657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30" name="Line 17"/>
          <p:cNvSpPr>
            <a:spLocks noChangeShapeType="1"/>
          </p:cNvSpPr>
          <p:nvPr/>
        </p:nvSpPr>
        <p:spPr bwMode="auto">
          <a:xfrm>
            <a:off x="2555875" y="2854325"/>
            <a:ext cx="0" cy="1657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1692275" y="4727575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1400" b="1"/>
              <a:t>PATIENTS</a:t>
            </a:r>
            <a:endParaRPr lang="en-GB" altLang="nl-NL" sz="1400" b="1"/>
          </a:p>
        </p:txBody>
      </p:sp>
      <p:cxnSp>
        <p:nvCxnSpPr>
          <p:cNvPr id="5132" name="AutoShape 21"/>
          <p:cNvCxnSpPr>
            <a:cxnSpLocks noChangeShapeType="1"/>
            <a:stCxn id="5131" idx="2"/>
            <a:endCxn id="5124" idx="2"/>
          </p:cNvCxnSpPr>
          <p:nvPr/>
        </p:nvCxnSpPr>
        <p:spPr bwMode="auto">
          <a:xfrm rot="5400000" flipH="1" flipV="1">
            <a:off x="3681413" y="1512887"/>
            <a:ext cx="2178050" cy="4860925"/>
          </a:xfrm>
          <a:prstGeom prst="bentConnector3">
            <a:avLst>
              <a:gd name="adj1" fmla="val -10495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3" name="Text Box 23"/>
          <p:cNvSpPr txBox="1">
            <a:spLocks noChangeArrowheads="1"/>
          </p:cNvSpPr>
          <p:nvPr/>
        </p:nvSpPr>
        <p:spPr bwMode="auto">
          <a:xfrm>
            <a:off x="7164388" y="3860800"/>
            <a:ext cx="122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1400" b="1"/>
              <a:t>PAYMENTS</a:t>
            </a:r>
            <a:endParaRPr lang="en-GB" altLang="nl-NL" sz="1400" b="1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211638" y="2997200"/>
            <a:ext cx="792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1400"/>
              <a:t>Belly up</a:t>
            </a:r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8339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Lastgeving: overgang van rechten, zo moeilijk is het nu ook weer niet…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8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3"/>
          <p:cNvSpPr>
            <a:spLocks noChangeArrowheads="1"/>
          </p:cNvSpPr>
          <p:nvPr/>
        </p:nvSpPr>
        <p:spPr bwMode="auto">
          <a:xfrm rot="10800000">
            <a:off x="3492500" y="2708275"/>
            <a:ext cx="2089150" cy="1944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CIVIL</a:t>
            </a:r>
          </a:p>
          <a:p>
            <a:pPr algn="ctr" eaLnBrk="1" hangingPunct="1"/>
            <a:r>
              <a:rPr lang="nl-NL" altLang="nl-NL" sz="1400" b="1"/>
              <a:t>LAW</a:t>
            </a:r>
          </a:p>
          <a:p>
            <a:pPr algn="ctr" eaLnBrk="1" hangingPunct="1"/>
            <a:r>
              <a:rPr lang="nl-NL" altLang="nl-NL" sz="1400" b="1"/>
              <a:t>NOTARY</a:t>
            </a:r>
            <a:endParaRPr lang="en-GB" altLang="nl-NL" sz="1400" b="1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492500" y="2708275"/>
            <a:ext cx="2089150" cy="1944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CIVIL</a:t>
            </a:r>
          </a:p>
          <a:p>
            <a:pPr algn="ctr" eaLnBrk="1" hangingPunct="1"/>
            <a:r>
              <a:rPr lang="nl-NL" altLang="nl-NL" sz="1400" b="1"/>
              <a:t>LAW</a:t>
            </a:r>
          </a:p>
          <a:p>
            <a:pPr algn="ctr" eaLnBrk="1" hangingPunct="1"/>
            <a:r>
              <a:rPr lang="nl-NL" altLang="nl-NL" sz="1400" b="1"/>
              <a:t>NOTARY</a:t>
            </a:r>
            <a:endParaRPr lang="en-GB" altLang="nl-NL" sz="1400" b="1"/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395288" y="1844675"/>
            <a:ext cx="1511300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CLIENT</a:t>
            </a:r>
            <a:endParaRPr lang="en-GB" altLang="nl-NL" sz="1400" b="1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95288" y="2852738"/>
            <a:ext cx="15113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CLIENT</a:t>
            </a:r>
            <a:endParaRPr lang="en-GB" altLang="nl-NL" sz="1400" b="1"/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395288" y="3860800"/>
            <a:ext cx="1511300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CLIENT</a:t>
            </a:r>
            <a:endParaRPr lang="en-GB" altLang="nl-NL" sz="1400" b="1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395288" y="4868863"/>
            <a:ext cx="15113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CLIENT</a:t>
            </a:r>
            <a:endParaRPr lang="en-GB" altLang="nl-NL" sz="1400" b="1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7164388" y="3282950"/>
            <a:ext cx="15128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1400" b="1"/>
              <a:t>BANK</a:t>
            </a:r>
            <a:endParaRPr lang="en-GB" altLang="nl-NL" sz="1400" b="1"/>
          </a:p>
        </p:txBody>
      </p:sp>
      <p:cxnSp>
        <p:nvCxnSpPr>
          <p:cNvPr id="6153" name="AutoShape 12"/>
          <p:cNvCxnSpPr>
            <a:cxnSpLocks noChangeShapeType="1"/>
            <a:stCxn id="6149" idx="6"/>
            <a:endCxn id="4105" idx="2"/>
          </p:cNvCxnSpPr>
          <p:nvPr/>
        </p:nvCxnSpPr>
        <p:spPr bwMode="auto">
          <a:xfrm>
            <a:off x="1906588" y="3213100"/>
            <a:ext cx="1585912" cy="4683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AutoShape 14"/>
          <p:cNvCxnSpPr>
            <a:cxnSpLocks noChangeShapeType="1"/>
            <a:stCxn id="6151" idx="6"/>
            <a:endCxn id="4105" idx="3"/>
          </p:cNvCxnSpPr>
          <p:nvPr/>
        </p:nvCxnSpPr>
        <p:spPr bwMode="auto">
          <a:xfrm flipV="1">
            <a:off x="1906588" y="4368800"/>
            <a:ext cx="1892300" cy="8604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5" name="Line 15"/>
          <p:cNvSpPr>
            <a:spLocks noChangeShapeType="1"/>
          </p:cNvSpPr>
          <p:nvPr/>
        </p:nvSpPr>
        <p:spPr bwMode="auto">
          <a:xfrm flipV="1">
            <a:off x="1908175" y="4076700"/>
            <a:ext cx="1655763" cy="144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1908175" y="2205038"/>
            <a:ext cx="1800225" cy="863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7" name="Line 21"/>
          <p:cNvSpPr>
            <a:spLocks noChangeShapeType="1"/>
          </p:cNvSpPr>
          <p:nvPr/>
        </p:nvSpPr>
        <p:spPr bwMode="auto">
          <a:xfrm>
            <a:off x="5580063" y="3644900"/>
            <a:ext cx="1584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067175" y="2205038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1400"/>
              <a:t>Belly up</a:t>
            </a:r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17042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Borrel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8" y="1235075"/>
            <a:ext cx="7017544" cy="4678363"/>
          </a:xfrm>
        </p:spPr>
      </p:pic>
    </p:spTree>
    <p:extLst>
      <p:ext uri="{BB962C8B-B14F-4D97-AF65-F5344CB8AC3E}">
        <p14:creationId xmlns:p14="http://schemas.microsoft.com/office/powerpoint/2010/main" val="25167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 maar een andere vraag…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2094"/>
            <a:ext cx="5486400" cy="4124325"/>
          </a:xfrm>
        </p:spPr>
      </p:pic>
    </p:spTree>
    <p:extLst>
      <p:ext uri="{BB962C8B-B14F-4D97-AF65-F5344CB8AC3E}">
        <p14:creationId xmlns:p14="http://schemas.microsoft.com/office/powerpoint/2010/main" val="41579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Verhandelbaarheid van allerlei schuldvorderingen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- Obligaties;</a:t>
            </a:r>
          </a:p>
          <a:p>
            <a:r>
              <a:rPr lang="nl-NL" dirty="0" smtClean="0"/>
              <a:t>- </a:t>
            </a:r>
            <a:r>
              <a:rPr lang="nl-NL" dirty="0" err="1" smtClean="0"/>
              <a:t>Securitizations</a:t>
            </a:r>
            <a:r>
              <a:rPr lang="nl-NL" dirty="0" smtClean="0"/>
              <a:t> met </a:t>
            </a:r>
            <a:r>
              <a:rPr lang="nl-NL" dirty="0" err="1" smtClean="0"/>
              <a:t>mortgage</a:t>
            </a:r>
            <a:r>
              <a:rPr lang="nl-NL" dirty="0" smtClean="0"/>
              <a:t> </a:t>
            </a:r>
            <a:r>
              <a:rPr lang="nl-NL" dirty="0" err="1" smtClean="0"/>
              <a:t>backed</a:t>
            </a:r>
            <a:r>
              <a:rPr lang="nl-NL" dirty="0" smtClean="0"/>
              <a:t> </a:t>
            </a:r>
            <a:r>
              <a:rPr lang="nl-NL" dirty="0" err="1" smtClean="0"/>
              <a:t>securities</a:t>
            </a:r>
            <a:r>
              <a:rPr lang="nl-NL" dirty="0" smtClean="0"/>
              <a:t>;</a:t>
            </a:r>
          </a:p>
          <a:p>
            <a:r>
              <a:rPr lang="nl-NL" dirty="0" smtClean="0"/>
              <a:t>- Student </a:t>
            </a:r>
            <a:r>
              <a:rPr lang="nl-NL" dirty="0" err="1" smtClean="0"/>
              <a:t>loans</a:t>
            </a:r>
            <a:r>
              <a:rPr lang="nl-NL" dirty="0" smtClean="0"/>
              <a:t>;</a:t>
            </a:r>
          </a:p>
          <a:p>
            <a:r>
              <a:rPr lang="nl-NL" dirty="0" smtClean="0"/>
              <a:t>- CDO en CDO </a:t>
            </a:r>
            <a:r>
              <a:rPr lang="nl-NL" dirty="0" err="1" smtClean="0"/>
              <a:t>squared</a:t>
            </a:r>
            <a:r>
              <a:rPr lang="nl-NL" dirty="0" smtClean="0"/>
              <a:t>;</a:t>
            </a:r>
          </a:p>
          <a:p>
            <a:r>
              <a:rPr lang="nl-NL" dirty="0" smtClean="0"/>
              <a:t>- Verhandelbaarheid </a:t>
            </a:r>
            <a:r>
              <a:rPr lang="nl-NL" dirty="0" err="1" smtClean="0"/>
              <a:t>pariticpaties</a:t>
            </a:r>
            <a:r>
              <a:rPr lang="nl-NL" dirty="0" smtClean="0"/>
              <a:t> in leningen aan bedrijven (</a:t>
            </a:r>
            <a:r>
              <a:rPr lang="nl-NL" dirty="0" err="1" smtClean="0"/>
              <a:t>syndication</a:t>
            </a:r>
            <a:r>
              <a:rPr lang="nl-NL" dirty="0" smtClean="0"/>
              <a:t>);</a:t>
            </a:r>
          </a:p>
          <a:p>
            <a:r>
              <a:rPr lang="nl-NL" dirty="0" smtClean="0"/>
              <a:t>- </a:t>
            </a:r>
            <a:r>
              <a:rPr lang="nl-NL" dirty="0" err="1" smtClean="0"/>
              <a:t>Originate</a:t>
            </a:r>
            <a:r>
              <a:rPr lang="nl-NL" dirty="0" smtClean="0"/>
              <a:t> en </a:t>
            </a:r>
            <a:r>
              <a:rPr lang="nl-NL" dirty="0" err="1" smtClean="0"/>
              <a:t>distribute</a:t>
            </a:r>
            <a:r>
              <a:rPr lang="nl-NL" dirty="0" smtClean="0"/>
              <a:t>;</a:t>
            </a:r>
          </a:p>
          <a:p>
            <a:r>
              <a:rPr lang="nl-NL" dirty="0" smtClean="0"/>
              <a:t>- Kredietcrisis van 2008.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499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Real</a:t>
            </a:r>
            <a:r>
              <a:rPr lang="nl-NL" dirty="0" smtClean="0"/>
              <a:t> </a:t>
            </a:r>
            <a:r>
              <a:rPr lang="nl-NL" dirty="0" err="1" smtClean="0"/>
              <a:t>estate’s</a:t>
            </a:r>
            <a:r>
              <a:rPr lang="nl-NL" dirty="0" smtClean="0"/>
              <a:t> </a:t>
            </a:r>
            <a:r>
              <a:rPr lang="nl-NL" dirty="0" err="1" smtClean="0"/>
              <a:t>role</a:t>
            </a:r>
            <a:r>
              <a:rPr lang="nl-NL" dirty="0" smtClean="0"/>
              <a:t> in the crisis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255" y="1235075"/>
            <a:ext cx="5497489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24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Herengracht</a:t>
            </a:r>
            <a:r>
              <a:rPr lang="nl-NL" dirty="0" smtClean="0"/>
              <a:t> index</a:t>
            </a:r>
            <a:endParaRPr lang="nl-NL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21619"/>
            <a:ext cx="66675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55576" y="5661248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 smtClean="0">
                <a:cs typeface="Arial" charset="0"/>
              </a:rPr>
              <a:t>Source</a:t>
            </a:r>
            <a:r>
              <a:rPr lang="nl-NL" dirty="0" smtClean="0">
                <a:cs typeface="Arial" charset="0"/>
              </a:rPr>
              <a:t>: Piet M.A. </a:t>
            </a:r>
            <a:r>
              <a:rPr lang="nl-NL" dirty="0" err="1" smtClean="0">
                <a:cs typeface="Arial" charset="0"/>
              </a:rPr>
              <a:t>Eichholtz</a:t>
            </a:r>
            <a:r>
              <a:rPr lang="nl-NL" dirty="0" smtClean="0">
                <a:cs typeface="Arial" charset="0"/>
              </a:rPr>
              <a:t> (1996)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640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Basic structure securitisation</a:t>
            </a:r>
            <a:endParaRPr lang="en-GB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03350" y="2781300"/>
            <a:ext cx="2378075" cy="17986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cs typeface="Arial" charset="0"/>
              </a:rPr>
              <a:t>ORIGINATOR</a:t>
            </a:r>
          </a:p>
          <a:p>
            <a:pPr algn="ctr">
              <a:defRPr/>
            </a:pPr>
            <a:r>
              <a:rPr lang="en-US" sz="1600" b="1">
                <a:latin typeface="Arial" charset="0"/>
                <a:cs typeface="Arial" charset="0"/>
              </a:rPr>
              <a:t>(e.g. ABN AMRO Bank)</a:t>
            </a:r>
            <a:endParaRPr lang="nl-NL" sz="1600" b="1">
              <a:latin typeface="Arial" charset="0"/>
              <a:cs typeface="Arial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403350" y="4579938"/>
            <a:ext cx="108108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2124075" y="4579938"/>
            <a:ext cx="3603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484438" y="4579938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484438" y="4579938"/>
            <a:ext cx="12239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9063" y="5632450"/>
            <a:ext cx="490537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charset="0"/>
                <a:cs typeface="Arial" charset="0"/>
              </a:rPr>
              <a:t>DEBTORS:</a:t>
            </a:r>
          </a:p>
          <a:p>
            <a:pPr algn="ctr"/>
            <a:r>
              <a:rPr lang="en-US" sz="1600" b="1">
                <a:latin typeface="Arial" charset="0"/>
                <a:cs typeface="Arial" charset="0"/>
              </a:rPr>
              <a:t>Homeowners owing a loan to the Originator;</a:t>
            </a:r>
          </a:p>
          <a:p>
            <a:pPr algn="ctr"/>
            <a:r>
              <a:rPr lang="en-US" sz="1600" b="1">
                <a:latin typeface="Arial" charset="0"/>
                <a:cs typeface="Arial" charset="0"/>
              </a:rPr>
              <a:t>Loan is secured by a mortgage over the property</a:t>
            </a:r>
            <a:endParaRPr lang="nl-NL" sz="1600" b="1">
              <a:latin typeface="Arial" charset="0"/>
              <a:cs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7307263" y="2133600"/>
            <a:ext cx="11525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 flipV="1">
            <a:off x="6011863" y="2133600"/>
            <a:ext cx="12954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 flipV="1">
            <a:off x="7019925" y="2133600"/>
            <a:ext cx="28733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7307263" y="2133600"/>
            <a:ext cx="3603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3779838" y="4221163"/>
            <a:ext cx="2305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3857625" y="4214813"/>
            <a:ext cx="2038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800" b="1">
                <a:latin typeface="Arial" charset="0"/>
                <a:cs typeface="Arial" charset="0"/>
              </a:rPr>
              <a:t>Transfer of loans</a:t>
            </a:r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H="1">
            <a:off x="3779838" y="3573463"/>
            <a:ext cx="23050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3890963" y="3141663"/>
            <a:ext cx="182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  <a:cs typeface="Arial" charset="0"/>
              </a:rPr>
              <a:t>Purchase price</a:t>
            </a:r>
            <a:endParaRPr lang="nl-NL" sz="1800" b="1">
              <a:latin typeface="Arial" charset="0"/>
              <a:cs typeface="Arial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081713" y="2781300"/>
            <a:ext cx="2378075" cy="17986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Special Purpose Vehicle</a:t>
            </a:r>
          </a:p>
          <a:p>
            <a:pPr algn="ctr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(SPV )</a:t>
            </a:r>
            <a:endParaRPr lang="nl-NL" sz="1600" b="1" dirty="0"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4128" y="1052736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Investors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2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Standard </a:t>
            </a:r>
            <a:r>
              <a:rPr lang="nl-NL" dirty="0" smtClean="0"/>
              <a:t>cash CDO</a:t>
            </a:r>
            <a:endParaRPr lang="nl-NL" dirty="0"/>
          </a:p>
        </p:txBody>
      </p:sp>
      <p:grpSp>
        <p:nvGrpSpPr>
          <p:cNvPr id="6" name="Group 3"/>
          <p:cNvGrpSpPr>
            <a:grpSpLocks noGrp="1"/>
          </p:cNvGrpSpPr>
          <p:nvPr/>
        </p:nvGrpSpPr>
        <p:grpSpPr bwMode="auto">
          <a:xfrm>
            <a:off x="457200" y="1235075"/>
            <a:ext cx="8229600" cy="4678363"/>
            <a:chOff x="388" y="1516"/>
            <a:chExt cx="4805" cy="2731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023" y="2203"/>
              <a:ext cx="0" cy="6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415" y="3660"/>
              <a:ext cx="2778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lnSpc>
                  <a:spcPct val="130000"/>
                </a:lnSpc>
              </a:pPr>
              <a:r>
                <a:rPr lang="en-GB" sz="600"/>
                <a:t>.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479" y="1885"/>
              <a:ext cx="1089" cy="3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>
                  <a:solidFill>
                    <a:schemeClr val="bg1"/>
                  </a:solidFill>
                </a:rPr>
                <a:t>Issuer: SPV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489" y="1885"/>
              <a:ext cx="704" cy="3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 dirty="0" smtClean="0">
                  <a:solidFill>
                    <a:schemeClr val="bg1"/>
                  </a:solidFill>
                </a:rPr>
                <a:t>BANK:</a:t>
              </a:r>
            </a:p>
            <a:p>
              <a:pPr>
                <a:lnSpc>
                  <a:spcPct val="130000"/>
                </a:lnSpc>
              </a:pPr>
              <a:r>
                <a:rPr lang="en-GB" sz="1000" b="1" dirty="0" smtClean="0">
                  <a:solidFill>
                    <a:schemeClr val="bg1"/>
                  </a:solidFill>
                </a:rPr>
                <a:t>originator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589" y="2877"/>
              <a:ext cx="888" cy="61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HEDGE</a:t>
              </a:r>
            </a:p>
            <a:p>
              <a:pPr>
                <a:lnSpc>
                  <a:spcPct val="1300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COUNTER-</a:t>
              </a:r>
            </a:p>
            <a:p>
              <a:pPr>
                <a:lnSpc>
                  <a:spcPct val="1300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PARTY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92" y="2475"/>
              <a:ext cx="1497" cy="2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>
                  <a:solidFill>
                    <a:schemeClr val="bg1"/>
                  </a:solidFill>
                </a:rPr>
                <a:t>CLASS A NOTES (AAA/AA)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88" y="2889"/>
              <a:ext cx="1501" cy="25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>
                  <a:solidFill>
                    <a:schemeClr val="bg1"/>
                  </a:solidFill>
                </a:rPr>
                <a:t>CLASS B NOTES (A)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92" y="3285"/>
              <a:ext cx="1497" cy="2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>
                  <a:solidFill>
                    <a:schemeClr val="bg1"/>
                  </a:solidFill>
                </a:rPr>
                <a:t>CLASS C NOTES (BBB)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393" y="1727"/>
              <a:ext cx="127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900"/>
                <a:t>INTEREST AND PRINCIPAL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694" y="1883"/>
              <a:ext cx="61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900"/>
                <a:t>NOTES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1634" y="1893"/>
              <a:ext cx="7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1634" y="2074"/>
              <a:ext cx="7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642" y="2192"/>
              <a:ext cx="7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620" y="2248"/>
              <a:ext cx="75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900"/>
                <a:t>NOTE </a:t>
              </a:r>
              <a:br>
                <a:rPr lang="en-GB" sz="900"/>
              </a:br>
              <a:r>
                <a:rPr lang="en-GB" sz="900"/>
                <a:t>PROCEEDS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626" y="1747"/>
              <a:ext cx="79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900"/>
                <a:t>PORTFOLIO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652" y="2227"/>
              <a:ext cx="84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900"/>
                <a:t>NOTE </a:t>
              </a:r>
              <a:br>
                <a:rPr lang="en-GB" sz="900"/>
              </a:br>
              <a:r>
                <a:rPr lang="en-GB" sz="900"/>
                <a:t>PROCEEDS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3662" y="1967"/>
              <a:ext cx="723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670" y="2197"/>
              <a:ext cx="723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390" y="172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47" y="3693"/>
              <a:ext cx="1033" cy="4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>
                  <a:solidFill>
                    <a:schemeClr val="bg1"/>
                  </a:solidFill>
                </a:rPr>
                <a:t>SUBORDINATED</a:t>
              </a:r>
              <a:br>
                <a:rPr lang="en-GB" sz="1400" b="1">
                  <a:solidFill>
                    <a:schemeClr val="bg1"/>
                  </a:solidFill>
                </a:rPr>
              </a:br>
              <a:r>
                <a:rPr lang="en-GB" sz="1400" b="1">
                  <a:solidFill>
                    <a:schemeClr val="bg1"/>
                  </a:solidFill>
                </a:rPr>
                <a:t> NOTES </a:t>
              </a: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1164" y="2235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4" y="2745"/>
              <a:ext cx="0" cy="14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164" y="3132"/>
              <a:ext cx="0" cy="14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1164" y="3546"/>
              <a:ext cx="0" cy="13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808" y="173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665" y="1885"/>
              <a:ext cx="907" cy="3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>
                  <a:solidFill>
                    <a:schemeClr val="bg1"/>
                  </a:solidFill>
                </a:rPr>
                <a:t>INVESTORS</a:t>
              </a: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681" y="1516"/>
              <a:ext cx="1503" cy="2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>
                  <a:solidFill>
                    <a:schemeClr val="bg1"/>
                  </a:solidFill>
                </a:rPr>
                <a:t>Portfolio Manager</a:t>
              </a: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3278" y="1516"/>
              <a:ext cx="799" cy="2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GB" sz="1400" b="1">
                  <a:solidFill>
                    <a:schemeClr val="bg1"/>
                  </a:solidFill>
                </a:rPr>
                <a:t>Trustee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468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The crisis of credit </a:t>
            </a:r>
            <a:r>
              <a:rPr lang="nl-NL" dirty="0" err="1" smtClean="0"/>
              <a:t>turned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the crisis of </a:t>
            </a:r>
            <a:r>
              <a:rPr lang="nl-NL" dirty="0" err="1" smtClean="0"/>
              <a:t>debt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1. </a:t>
            </a:r>
            <a:r>
              <a:rPr lang="nl-NL" dirty="0" err="1" smtClean="0"/>
              <a:t>Fall</a:t>
            </a:r>
            <a:r>
              <a:rPr lang="nl-NL" dirty="0" smtClean="0"/>
              <a:t> in </a:t>
            </a:r>
            <a:r>
              <a:rPr lang="nl-NL" dirty="0" err="1" smtClean="0"/>
              <a:t>real</a:t>
            </a:r>
            <a:r>
              <a:rPr lang="nl-NL" dirty="0" smtClean="0"/>
              <a:t> </a:t>
            </a:r>
            <a:r>
              <a:rPr lang="nl-NL" dirty="0" err="1" smtClean="0"/>
              <a:t>estate</a:t>
            </a:r>
            <a:r>
              <a:rPr lang="nl-NL" dirty="0" smtClean="0"/>
              <a:t> </a:t>
            </a:r>
            <a:r>
              <a:rPr lang="nl-NL" dirty="0" err="1" smtClean="0"/>
              <a:t>prices</a:t>
            </a:r>
            <a:r>
              <a:rPr lang="nl-NL" dirty="0" smtClean="0"/>
              <a:t> in the US</a:t>
            </a:r>
          </a:p>
          <a:p>
            <a:endParaRPr lang="nl-NL" dirty="0" smtClean="0"/>
          </a:p>
          <a:p>
            <a:r>
              <a:rPr lang="nl-NL" dirty="0" smtClean="0"/>
              <a:t>2. </a:t>
            </a:r>
            <a:r>
              <a:rPr lang="nl-NL" dirty="0" err="1" smtClean="0"/>
              <a:t>Contagion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securitizations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3. </a:t>
            </a:r>
            <a:r>
              <a:rPr lang="nl-NL" dirty="0" err="1" smtClean="0"/>
              <a:t>Banks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 to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rescued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governments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4. Crisis of credit </a:t>
            </a:r>
            <a:r>
              <a:rPr lang="nl-NL" dirty="0" err="1" smtClean="0"/>
              <a:t>becomes</a:t>
            </a:r>
            <a:r>
              <a:rPr lang="nl-NL" dirty="0" smtClean="0"/>
              <a:t> a crisis of </a:t>
            </a:r>
            <a:r>
              <a:rPr lang="nl-NL" dirty="0" err="1" smtClean="0"/>
              <a:t>debt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5.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the </a:t>
            </a:r>
            <a:r>
              <a:rPr lang="nl-NL" dirty="0" err="1" smtClean="0"/>
              <a:t>rise</a:t>
            </a:r>
            <a:r>
              <a:rPr lang="nl-NL" dirty="0" smtClean="0"/>
              <a:t> in </a:t>
            </a:r>
            <a:r>
              <a:rPr lang="nl-NL" dirty="0" err="1" smtClean="0"/>
              <a:t>real</a:t>
            </a:r>
            <a:r>
              <a:rPr lang="nl-NL" dirty="0" smtClean="0"/>
              <a:t> </a:t>
            </a:r>
            <a:r>
              <a:rPr lang="nl-NL" dirty="0" err="1" smtClean="0"/>
              <a:t>estate</a:t>
            </a:r>
            <a:r>
              <a:rPr lang="nl-NL" dirty="0" smtClean="0"/>
              <a:t> </a:t>
            </a:r>
            <a:r>
              <a:rPr lang="nl-NL" dirty="0" err="1" smtClean="0"/>
              <a:t>prices</a:t>
            </a:r>
            <a:r>
              <a:rPr lang="nl-NL" dirty="0" smtClean="0"/>
              <a:t> </a:t>
            </a:r>
            <a:r>
              <a:rPr lang="nl-NL" dirty="0" err="1" smtClean="0"/>
              <a:t>come</a:t>
            </a:r>
            <a:r>
              <a:rPr lang="nl-NL" dirty="0" smtClean="0"/>
              <a:t> </a:t>
            </a:r>
            <a:r>
              <a:rPr lang="nl-NL" dirty="0" err="1" smtClean="0"/>
              <a:t>form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7855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 smtClean="0"/>
              <a:t>Eigendom is alles of niets</a:t>
            </a:r>
            <a:r>
              <a:rPr lang="nl-NL" sz="2400" b="1" dirty="0"/>
              <a:t> </a:t>
            </a:r>
            <a:r>
              <a:rPr lang="nl-NL" sz="2400" b="1" dirty="0" smtClean="0"/>
              <a:t>en niet-manipuleerbaar</a:t>
            </a:r>
            <a:endParaRPr lang="nl-NL" sz="24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124744"/>
            <a:ext cx="4680520" cy="4680520"/>
          </a:xfrm>
        </p:spPr>
      </p:pic>
    </p:spTree>
    <p:extLst>
      <p:ext uri="{BB962C8B-B14F-4D97-AF65-F5344CB8AC3E}">
        <p14:creationId xmlns:p14="http://schemas.microsoft.com/office/powerpoint/2010/main" val="2770708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 dat is niet meer zo…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Rabobank/</a:t>
            </a:r>
            <a:r>
              <a:rPr lang="nl-NL" dirty="0" err="1" smtClean="0"/>
              <a:t>Reuser</a:t>
            </a:r>
            <a:r>
              <a:rPr lang="nl-NL" dirty="0" smtClean="0"/>
              <a:t> q.q.: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(i) de verkrijger onder eigendomsvoorbehoud wordt voorwaardelijk eigenaar (voorwaarde is betaling koopprijs);</a:t>
            </a:r>
          </a:p>
          <a:p>
            <a:endParaRPr lang="nl-NL" dirty="0"/>
          </a:p>
          <a:p>
            <a:r>
              <a:rPr lang="nl-NL" dirty="0" smtClean="0"/>
              <a:t>(ii) die voorwaardelijke eigendom is een overdraagbaar vermogensrecht.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442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Vervolgvragen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Is </a:t>
            </a:r>
            <a:r>
              <a:rPr lang="nl-NL" dirty="0"/>
              <a:t>dat eigendomsrecht ook nog op andere manieren aan voorwaarden te onderwerpen</a:t>
            </a:r>
            <a:r>
              <a:rPr lang="nl-NL" dirty="0" smtClean="0"/>
              <a:t>?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Kan ik, bijvoorbeeld zeggen dat mijn machine eigendom is van mij totdat ik failliet ga?</a:t>
            </a:r>
          </a:p>
          <a:p>
            <a:endParaRPr lang="nl-NL" dirty="0" smtClean="0"/>
          </a:p>
          <a:p>
            <a:r>
              <a:rPr lang="nl-NL" dirty="0" smtClean="0"/>
              <a:t>“Ik draag deze machine over onder de opschortende voorwaarde van mijn faillietverklaring.”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06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Het verzamelen van zoveel mogelijk goederen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781"/>
            <a:ext cx="6120680" cy="4073034"/>
          </a:xfrm>
        </p:spPr>
      </p:pic>
    </p:spTree>
    <p:extLst>
      <p:ext uri="{BB962C8B-B14F-4D97-AF65-F5344CB8AC3E}">
        <p14:creationId xmlns:p14="http://schemas.microsoft.com/office/powerpoint/2010/main" val="2352544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Kan ik dan mijn machine overdragen onder de opschortende voorwaarde dat ik failliet zal gaan?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8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Verbintenisrechtelijke manipuleerbaarheid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Kan ik de vorderingsrechten die uit een overeenkomst voortvloeien manipuleren?</a:t>
            </a:r>
          </a:p>
          <a:p>
            <a:endParaRPr lang="nl-NL" dirty="0"/>
          </a:p>
          <a:p>
            <a:r>
              <a:rPr lang="nl-NL" dirty="0" smtClean="0"/>
              <a:t>- Ja: opeisbaarheid;</a:t>
            </a:r>
          </a:p>
          <a:p>
            <a:r>
              <a:rPr lang="nl-NL" dirty="0" smtClean="0"/>
              <a:t>- Ja: voorwaardelijkheid;</a:t>
            </a:r>
          </a:p>
          <a:p>
            <a:r>
              <a:rPr lang="nl-NL" dirty="0" smtClean="0"/>
              <a:t>- Faillissement als voorwaarde? (HR: Megapool/Laser)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448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- </a:t>
            </a:r>
            <a:r>
              <a:rPr lang="nl-NL" dirty="0" smtClean="0"/>
              <a:t>Wat is een vorderingsrecht nu ten gronde?</a:t>
            </a:r>
          </a:p>
          <a:p>
            <a:endParaRPr lang="nl-NL" dirty="0"/>
          </a:p>
          <a:p>
            <a:r>
              <a:rPr lang="nl-NL" dirty="0" smtClean="0"/>
              <a:t>- Overeenkomsten met zaak, verschillen?</a:t>
            </a:r>
          </a:p>
          <a:p>
            <a:endParaRPr lang="nl-NL" dirty="0"/>
          </a:p>
          <a:p>
            <a:r>
              <a:rPr lang="nl-NL" dirty="0" smtClean="0"/>
              <a:t>- Wij hebben nog steeds een “zakelijk” goederenrecht.</a:t>
            </a:r>
          </a:p>
          <a:p>
            <a:endParaRPr lang="nl-NL" dirty="0"/>
          </a:p>
          <a:p>
            <a:r>
              <a:rPr lang="nl-NL" dirty="0" smtClean="0"/>
              <a:t>- Manipuleerbaarheid van vorderingen vs. Zaken?</a:t>
            </a:r>
          </a:p>
          <a:p>
            <a:endParaRPr lang="nl-NL" dirty="0"/>
          </a:p>
          <a:p>
            <a:r>
              <a:rPr lang="nl-NL" smtClean="0"/>
              <a:t>- Naïef </a:t>
            </a:r>
            <a:r>
              <a:rPr lang="nl-NL" dirty="0" smtClean="0"/>
              <a:t>beeld van vorderingen.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61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0" y="1628800"/>
            <a:ext cx="4764360" cy="3856154"/>
          </a:xfrm>
        </p:spPr>
      </p:pic>
    </p:spTree>
    <p:extLst>
      <p:ext uri="{BB962C8B-B14F-4D97-AF65-F5344CB8AC3E}">
        <p14:creationId xmlns:p14="http://schemas.microsoft.com/office/powerpoint/2010/main" val="21516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 ook ziekelijke neigingen aannemen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1" y="1235075"/>
            <a:ext cx="6747638" cy="4678363"/>
          </a:xfrm>
        </p:spPr>
      </p:pic>
    </p:spTree>
    <p:extLst>
      <p:ext uri="{BB962C8B-B14F-4D97-AF65-F5344CB8AC3E}">
        <p14:creationId xmlns:p14="http://schemas.microsoft.com/office/powerpoint/2010/main" val="44073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Of gezondere neigingen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59706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val="191768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- Zaken: stoffelijke objecten;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- Vermogensrechten: al het overige.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09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Zaken zijn niet zo interessant….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1306"/>
            <a:ext cx="8229600" cy="4625901"/>
          </a:xfrm>
        </p:spPr>
      </p:pic>
    </p:spTree>
    <p:extLst>
      <p:ext uri="{BB962C8B-B14F-4D97-AF65-F5344CB8AC3E}">
        <p14:creationId xmlns:p14="http://schemas.microsoft.com/office/powerpoint/2010/main" val="99151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Vermogensrechten in het Burgerlijk Wetboek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- Intellectuele eigendomsrechten;</a:t>
            </a:r>
          </a:p>
          <a:p>
            <a:endParaRPr lang="nl-NL" dirty="0"/>
          </a:p>
          <a:p>
            <a:r>
              <a:rPr lang="nl-NL" dirty="0" smtClean="0"/>
              <a:t>- Licenties;</a:t>
            </a:r>
          </a:p>
          <a:p>
            <a:endParaRPr lang="nl-NL" dirty="0"/>
          </a:p>
          <a:p>
            <a:r>
              <a:rPr lang="nl-NL" dirty="0" smtClean="0"/>
              <a:t>- Contractuele aanspraken;</a:t>
            </a:r>
          </a:p>
          <a:p>
            <a:endParaRPr lang="nl-NL" dirty="0"/>
          </a:p>
          <a:p>
            <a:r>
              <a:rPr lang="nl-NL" dirty="0" smtClean="0"/>
              <a:t>- Giraal saldo bij een financiële instelling;</a:t>
            </a:r>
          </a:p>
          <a:p>
            <a:endParaRPr lang="nl-NL" dirty="0"/>
          </a:p>
          <a:p>
            <a:r>
              <a:rPr lang="nl-NL" dirty="0" smtClean="0"/>
              <a:t>- Effecten: </a:t>
            </a:r>
            <a:r>
              <a:rPr lang="nl-NL" dirty="0" err="1"/>
              <a:t>g</a:t>
            </a:r>
            <a:r>
              <a:rPr lang="nl-NL" dirty="0" err="1" smtClean="0"/>
              <a:t>edematerialiseerd</a:t>
            </a:r>
            <a:r>
              <a:rPr lang="nl-NL" dirty="0" smtClean="0"/>
              <a:t>;</a:t>
            </a:r>
          </a:p>
          <a:p>
            <a:endParaRPr lang="nl-NL" dirty="0"/>
          </a:p>
          <a:p>
            <a:r>
              <a:rPr lang="nl-NL" dirty="0" smtClean="0"/>
              <a:t>- Obligaties en 403;</a:t>
            </a:r>
          </a:p>
          <a:p>
            <a:endParaRPr lang="nl-NL" dirty="0"/>
          </a:p>
          <a:p>
            <a:r>
              <a:rPr lang="nl-NL" dirty="0" smtClean="0"/>
              <a:t>- Obligaties en een financiële crisis;</a:t>
            </a:r>
          </a:p>
          <a:p>
            <a:endParaRPr lang="nl-NL" dirty="0"/>
          </a:p>
          <a:p>
            <a:r>
              <a:rPr lang="nl-NL" dirty="0" smtClean="0"/>
              <a:t>- Verhandelbare bankleningen;</a:t>
            </a:r>
          </a:p>
          <a:p>
            <a:endParaRPr lang="nl-NL" dirty="0"/>
          </a:p>
          <a:p>
            <a:r>
              <a:rPr lang="nl-NL" dirty="0" smtClean="0"/>
              <a:t>- Voorwaardelijke eigendomsrechten.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9300622"/>
      </p:ext>
    </p:extLst>
  </p:cSld>
  <p:clrMapOvr>
    <a:masterClrMapping/>
  </p:clrMapOvr>
</p:sld>
</file>

<file path=ppt/theme/theme1.xml><?xml version="1.0" encoding="utf-8"?>
<a:theme xmlns:a="http://schemas.openxmlformats.org/drawingml/2006/main" name="_TilburgUniversit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690</Words>
  <Application>Microsoft Office PowerPoint</Application>
  <PresentationFormat>On-screen Show (4:3)</PresentationFormat>
  <Paragraphs>197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ScalaSans</vt:lpstr>
      <vt:lpstr>Times New Roman</vt:lpstr>
      <vt:lpstr>ヒラギノ角ゴ Pro W3</vt:lpstr>
      <vt:lpstr>_TilburgUniversity</vt:lpstr>
      <vt:lpstr>Vorderingen in het Burgerlijk Wetboek</vt:lpstr>
      <vt:lpstr>De NTHR-borrel</vt:lpstr>
      <vt:lpstr>Borrel</vt:lpstr>
      <vt:lpstr>Het verzamelen van zoveel mogelijk goederen</vt:lpstr>
      <vt:lpstr>Kan ook ziekelijke neigingen aannemen</vt:lpstr>
      <vt:lpstr>Of gezondere neigingen</vt:lpstr>
      <vt:lpstr>Goederen</vt:lpstr>
      <vt:lpstr>Zaken zijn niet zo interessant….</vt:lpstr>
      <vt:lpstr>Vermogensrechten in het Burgerlijk Wetboek</vt:lpstr>
      <vt:lpstr>Effecten</vt:lpstr>
      <vt:lpstr>Volledig gegiraliseerd</vt:lpstr>
      <vt:lpstr>Teixeira de Mattos</vt:lpstr>
      <vt:lpstr>Wet giraal effectenverkeer: mede-eigendom</vt:lpstr>
      <vt:lpstr>Wat heb je dan precies als je een giraal effectensaldo hebt?</vt:lpstr>
      <vt:lpstr>Wat heb je dan precies als je een giraal effectensaldo hebt?</vt:lpstr>
      <vt:lpstr>Keten van tussenpersonen</vt:lpstr>
      <vt:lpstr>Uitgevende instelling</vt:lpstr>
      <vt:lpstr>Paying agent, listing agent, etc.</vt:lpstr>
      <vt:lpstr>Central securities depository</vt:lpstr>
      <vt:lpstr>Securities intermediary 1</vt:lpstr>
      <vt:lpstr>Securities intermediary 2</vt:lpstr>
      <vt:lpstr>De belegger</vt:lpstr>
      <vt:lpstr>De failliete intermediary en verrekeningsrechten</vt:lpstr>
      <vt:lpstr>Problemen bij het faillissement van een der tussenpersonen</vt:lpstr>
      <vt:lpstr>De mede-eigendomsstructuur van de Wge</vt:lpstr>
      <vt:lpstr>Angst voor de trust…</vt:lpstr>
      <vt:lpstr>PowerPoint Presentation</vt:lpstr>
      <vt:lpstr>Overigens….</vt:lpstr>
      <vt:lpstr>PowerPoint Presentation</vt:lpstr>
      <vt:lpstr>Dan maar een andere vraag…</vt:lpstr>
      <vt:lpstr>Verhandelbaarheid van allerlei schuldvorderingen</vt:lpstr>
      <vt:lpstr>Real estate’s role in the crisis</vt:lpstr>
      <vt:lpstr>Herengracht index</vt:lpstr>
      <vt:lpstr>Basic structure securitisation</vt:lpstr>
      <vt:lpstr>Standard cash CDO</vt:lpstr>
      <vt:lpstr>The crisis of credit turned into the crisis of debt</vt:lpstr>
      <vt:lpstr>Eigendom is alles of niets en niet-manipuleerbaar</vt:lpstr>
      <vt:lpstr>Maar dat is niet meer zo…</vt:lpstr>
      <vt:lpstr>Vervolgvragen</vt:lpstr>
      <vt:lpstr>Vervolgvraag</vt:lpstr>
      <vt:lpstr>Verbintenisrechtelijke manipuleerbaarheid</vt:lpstr>
      <vt:lpstr>Conclusies</vt:lpstr>
      <vt:lpstr>Feest</vt:lpstr>
    </vt:vector>
  </TitlesOfParts>
  <Company>UvT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uvt</dc:creator>
  <cp:lastModifiedBy>R.M. Wibier</cp:lastModifiedBy>
  <cp:revision>58</cp:revision>
  <dcterms:created xsi:type="dcterms:W3CDTF">2012-02-27T13:22:58Z</dcterms:created>
  <dcterms:modified xsi:type="dcterms:W3CDTF">2017-05-11T07:48:54Z</dcterms:modified>
</cp:coreProperties>
</file>