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24"/>
  </p:notesMasterIdLst>
  <p:handoutMasterIdLst>
    <p:handoutMasterId r:id="rId25"/>
  </p:handoutMasterIdLst>
  <p:sldIdLst>
    <p:sldId id="268" r:id="rId3"/>
    <p:sldId id="341" r:id="rId4"/>
    <p:sldId id="342" r:id="rId5"/>
    <p:sldId id="344" r:id="rId6"/>
    <p:sldId id="283" r:id="rId7"/>
    <p:sldId id="346" r:id="rId8"/>
    <p:sldId id="348" r:id="rId9"/>
    <p:sldId id="349" r:id="rId10"/>
    <p:sldId id="350" r:id="rId11"/>
    <p:sldId id="351" r:id="rId12"/>
    <p:sldId id="353" r:id="rId13"/>
    <p:sldId id="352" r:id="rId14"/>
    <p:sldId id="286" r:id="rId15"/>
    <p:sldId id="354" r:id="rId16"/>
    <p:sldId id="355" r:id="rId17"/>
    <p:sldId id="357" r:id="rId18"/>
    <p:sldId id="360" r:id="rId19"/>
    <p:sldId id="358" r:id="rId20"/>
    <p:sldId id="359" r:id="rId21"/>
    <p:sldId id="361" r:id="rId22"/>
    <p:sldId id="265" r:id="rId23"/>
  </p:sldIdLst>
  <p:sldSz cx="9144000" cy="6858000" type="screen4x3"/>
  <p:notesSz cx="6888163" cy="10018713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2" autoAdjust="0"/>
    <p:restoredTop sz="94625" autoAdjust="0"/>
  </p:normalViewPr>
  <p:slideViewPr>
    <p:cSldViewPr>
      <p:cViewPr>
        <p:scale>
          <a:sx n="118" d="100"/>
          <a:sy n="118" d="100"/>
        </p:scale>
        <p:origin x="-72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03" tIns="46652" rIns="93303" bIns="4665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03" tIns="46652" rIns="93303" bIns="4665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5475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03" tIns="46652" rIns="93303" bIns="4665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9515475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03" tIns="46652" rIns="93303" bIns="4665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3F14B8D-CFE2-4E77-A649-EE46A3B6C87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64767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pPr>
              <a:defRPr/>
            </a:pPr>
            <a:fld id="{2F00B1C5-0E05-444D-AB00-29D1490A96C9}" type="datetimeFigureOut">
              <a:rPr lang="nl-NL"/>
              <a:pPr>
                <a:defRPr/>
              </a:pPr>
              <a:t>11-4-2016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08500"/>
          </a:xfrm>
          <a:prstGeom prst="rect">
            <a:avLst/>
          </a:prstGeom>
        </p:spPr>
        <p:txBody>
          <a:bodyPr vert="horz" lIns="91438" tIns="45719" rIns="91438" bIns="45719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515475"/>
            <a:ext cx="2984500" cy="50165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02075" y="9515475"/>
            <a:ext cx="2984500" cy="50165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pPr>
              <a:defRPr/>
            </a:pPr>
            <a:fld id="{ABC5EA9B-71B6-4496-B8AB-3FBD6D5173C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67964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CD261-21C4-4273-8B81-3C4D481EA00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82041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C3428-C496-40A8-8230-A2459ABA8E4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9441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3B3B4-57BD-4C73-9C43-473ED67758F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59742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AC56F-12DA-4416-A343-E04AFE2FCC2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47685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mr. V.J.A. </a:t>
            </a:r>
            <a:r>
              <a:rPr lang="nl-NL" err="1"/>
              <a:t>Sütö</a:t>
            </a:r>
            <a:r>
              <a:rPr lang="nl-NL"/>
              <a:t> www.LegalRail.nl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8E25E-ACC1-4A74-9229-87B7EEF2833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9837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mr. V.J.A. </a:t>
            </a:r>
            <a:r>
              <a:rPr lang="nl-NL" err="1"/>
              <a:t>Sütö</a:t>
            </a:r>
            <a:r>
              <a:rPr lang="nl-NL"/>
              <a:t> www.LegalRail.nl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3C689-2A76-4032-AB7F-4DE4D215454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7555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mr. V.J.A. </a:t>
            </a:r>
            <a:r>
              <a:rPr lang="nl-NL" err="1"/>
              <a:t>Sütö</a:t>
            </a:r>
            <a:r>
              <a:rPr lang="nl-NL"/>
              <a:t> www.LegalRail.nl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30F82-FE08-4019-AC7D-0C7996339AF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0416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mr. V.J.A. </a:t>
            </a:r>
            <a:r>
              <a:rPr lang="nl-NL" err="1"/>
              <a:t>Sütö</a:t>
            </a:r>
            <a:r>
              <a:rPr lang="nl-NL"/>
              <a:t> www.LegalRail.nl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FC388-4B1E-4596-8AF9-1022F399CB6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2217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mr. V.J.A. </a:t>
            </a:r>
            <a:r>
              <a:rPr lang="nl-NL" err="1"/>
              <a:t>Sütö</a:t>
            </a:r>
            <a:r>
              <a:rPr lang="nl-NL"/>
              <a:t> www.LegalRail.nl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FB410-BD80-40CA-854D-EE46F8CA224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8078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mr. V.J.A. </a:t>
            </a:r>
            <a:r>
              <a:rPr lang="nl-NL" err="1"/>
              <a:t>Sütö</a:t>
            </a:r>
            <a:r>
              <a:rPr lang="nl-NL"/>
              <a:t> www.LegalRail.nl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957ED-22A3-40FC-8FAD-C05690121BA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9467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mr. V.J.A. </a:t>
            </a:r>
            <a:r>
              <a:rPr lang="nl-NL" err="1"/>
              <a:t>Sütö</a:t>
            </a:r>
            <a:r>
              <a:rPr lang="nl-NL"/>
              <a:t> www.LegalRail.nl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7BB30-B828-4B46-AEAC-527501C52AC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6872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0EE3E-9E52-41A6-A308-626337D363C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89023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mr. V.J.A. </a:t>
            </a:r>
            <a:r>
              <a:rPr lang="nl-NL" err="1"/>
              <a:t>Sütö</a:t>
            </a:r>
            <a:r>
              <a:rPr lang="nl-NL"/>
              <a:t> www.LegalRail.nl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4ECFD-9F7A-48E1-A4B7-0D6F4D723EF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2678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mr. V.J.A. </a:t>
            </a:r>
            <a:r>
              <a:rPr lang="nl-NL" err="1"/>
              <a:t>Sütö</a:t>
            </a:r>
            <a:r>
              <a:rPr lang="nl-NL"/>
              <a:t> www.LegalRail.nl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EAB8A-D082-40FA-B5F3-1116B649BFF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6872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mr. V.J.A. </a:t>
            </a:r>
            <a:r>
              <a:rPr lang="nl-NL" err="1"/>
              <a:t>Sütö</a:t>
            </a:r>
            <a:r>
              <a:rPr lang="nl-NL"/>
              <a:t> www.LegalRail.nl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F17F7-D6C1-4C08-8C00-A2DC7AA2C4A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696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mr. V.J.A. </a:t>
            </a:r>
            <a:r>
              <a:rPr lang="nl-NL" err="1"/>
              <a:t>Sütö</a:t>
            </a:r>
            <a:r>
              <a:rPr lang="nl-NL"/>
              <a:t> www.LegalRail.nl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DC31F-852B-43EF-B957-5D20BE8AD5B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4379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F88F-C054-4A81-9963-72B035451D8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9056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F77DA-A3FD-403A-BFF4-E1513B2BAB8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65283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9EC48-5577-4339-8C27-2DFB7490E73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44899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40567-779D-44EB-9947-D0AD75902DD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31505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F883C-17D6-49D3-BB29-EFB66E96E10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8755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75EE0-15AF-4985-AB15-74E9045D104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0931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6C5A2-838C-45C0-BAC9-D9999AC4F74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54668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07FCD-16F9-4379-A0CC-6206A96EE94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77706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825F3F6-B9EC-44CA-8F27-97E794EB36F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nl-NL"/>
              <a:t>mr. V.J.A. </a:t>
            </a:r>
            <a:r>
              <a:rPr lang="nl-NL" err="1"/>
              <a:t>Sütö</a:t>
            </a:r>
            <a:r>
              <a:rPr lang="nl-NL"/>
              <a:t> www.LegalRail.nl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D9BCBD6-6191-4DEB-969C-35ABFBB73E5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23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r>
              <a:rPr lang="nl-NL" altLang="nl-NL" smtClean="0"/>
              <a:t/>
            </a:r>
            <a:br>
              <a:rPr lang="nl-NL" altLang="nl-NL" smtClean="0"/>
            </a:br>
            <a:r>
              <a:rPr lang="nl-NL" altLang="nl-NL" smtClean="0"/>
              <a:t/>
            </a:r>
            <a:br>
              <a:rPr lang="nl-NL" altLang="nl-NL" smtClean="0"/>
            </a:br>
            <a:r>
              <a:rPr lang="nl-NL" altLang="nl-NL" smtClean="0"/>
              <a:t/>
            </a:r>
            <a:br>
              <a:rPr lang="nl-NL" altLang="nl-NL" smtClean="0"/>
            </a:br>
            <a:r>
              <a:rPr lang="nl-NL" altLang="nl-NL" smtClean="0"/>
              <a:t>08 april 2016</a:t>
            </a:r>
            <a:br>
              <a:rPr lang="nl-NL" altLang="nl-NL" smtClean="0"/>
            </a:br>
            <a:r>
              <a:rPr lang="nl-NL" altLang="nl-NL" smtClean="0"/>
              <a:t>NTHR-Symposium</a:t>
            </a:r>
            <a:br>
              <a:rPr lang="nl-NL" altLang="nl-NL" smtClean="0"/>
            </a:br>
            <a:r>
              <a:rPr lang="nl-NL" altLang="nl-NL" smtClean="0"/>
              <a:t/>
            </a:r>
            <a:br>
              <a:rPr lang="nl-NL" altLang="nl-NL" smtClean="0"/>
            </a:br>
            <a:r>
              <a:rPr lang="nl-NL" altLang="nl-NL" smtClean="0"/>
              <a:t>Ontwikkelingen in het spoorgoederenvervoer; vijftien jaar capaciteitsverdeling in NL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5157788"/>
            <a:ext cx="3600450" cy="1438275"/>
          </a:xfrm>
          <a:noFill/>
        </p:spPr>
      </p:pic>
      <p:pic>
        <p:nvPicPr>
          <p:cNvPr id="4100" name="Afbeelding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6" t="21016" r="40181" b="54684"/>
          <a:stretch>
            <a:fillRect/>
          </a:stretch>
        </p:blipFill>
        <p:spPr bwMode="auto">
          <a:xfrm>
            <a:off x="7019925" y="5003800"/>
            <a:ext cx="149542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3600" smtClean="0"/>
              <a:t>Vergelijking Nederlandse schaarste-oplossing met RL 95/19/EG</a:t>
            </a:r>
            <a:endParaRPr lang="nl-NL" altLang="nl-NL" smtClean="0"/>
          </a:p>
        </p:txBody>
      </p:sp>
      <p:sp>
        <p:nvSpPr>
          <p:cNvPr id="13315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5329237"/>
          </a:xfrm>
        </p:spPr>
        <p:txBody>
          <a:bodyPr/>
          <a:lstStyle/>
          <a:p>
            <a:pPr marL="0" indent="0" algn="just">
              <a:buFontTx/>
              <a:buNone/>
            </a:pPr>
            <a:endParaRPr lang="nl-NL" altLang="nl-N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FontTx/>
              <a:buNone/>
            </a:pPr>
            <a:r>
              <a:rPr lang="nl-NL" altLang="nl-N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Richtlijn 95/19/EG </a:t>
            </a:r>
          </a:p>
          <a:p>
            <a:pPr algn="just">
              <a:buFont typeface="Arial" charset="0"/>
              <a:buChar char="•"/>
            </a:pPr>
            <a:r>
              <a:rPr lang="nl-NL" altLang="nl-N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kent </a:t>
            </a:r>
            <a:r>
              <a:rPr lang="nl-NL" altLang="nl-NL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capaciteitschaarste</a:t>
            </a:r>
            <a:r>
              <a:rPr lang="nl-NL" altLang="nl-N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niet als thema</a:t>
            </a:r>
          </a:p>
          <a:p>
            <a:pPr>
              <a:buFont typeface="Arial" charset="0"/>
              <a:buChar char="•"/>
            </a:pPr>
            <a:r>
              <a:rPr lang="nl-NL" altLang="nl-N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noemt slechts globaal de mogelijkheid voorrangsmaatregelen te nemen bij conflicterende aanvragen</a:t>
            </a:r>
          </a:p>
          <a:p>
            <a:pPr>
              <a:buFont typeface="Arial" charset="0"/>
              <a:buChar char="•"/>
            </a:pPr>
            <a:r>
              <a:rPr lang="nl-NL" altLang="nl-N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maakt maatregelen mogelijk om voorrang te verlenen aan </a:t>
            </a:r>
          </a:p>
          <a:p>
            <a:pPr marL="800100" lvl="1" indent="-342900">
              <a:buAutoNum type="alphaLcParenBoth"/>
            </a:pPr>
            <a:r>
              <a:rPr lang="nl-NL" altLang="nl-N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spoordiensten ter uitvoering van openbare dienstcontracten, dit zijn de meeste reizigersdiensten, en </a:t>
            </a:r>
          </a:p>
          <a:p>
            <a:pPr marL="800100" lvl="1" indent="-342900">
              <a:buAutoNum type="alphaLcParenBoth"/>
            </a:pPr>
            <a:r>
              <a:rPr lang="nl-NL" altLang="nl-N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diensten die op speciaal daarvoor aangelegde infrastructuur plaatsvinden (denk aan HSL of Betuweroute)</a:t>
            </a:r>
          </a:p>
          <a:p>
            <a:pPr marL="0" indent="0" algn="just">
              <a:buFontTx/>
              <a:buNone/>
            </a:pPr>
            <a:endParaRPr lang="nl-NL" altLang="nl-NL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FontTx/>
              <a:buNone/>
            </a:pPr>
            <a:endParaRPr lang="nl-NL" altLang="nl-NL" sz="1600" dirty="0" smtClean="0">
              <a:solidFill>
                <a:srgbClr val="99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endParaRPr lang="nl-NL" sz="1100" dirty="0" smtClean="0">
              <a:solidFill>
                <a:srgbClr val="99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nl-NL" sz="1100" dirty="0" smtClean="0">
                <a:solidFill>
                  <a:srgbClr val="99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NTHR-symposium </a:t>
            </a:r>
            <a:r>
              <a:rPr lang="nl-NL" sz="1100" dirty="0">
                <a:solidFill>
                  <a:srgbClr val="99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08 april 2016 Sütö</a:t>
            </a:r>
          </a:p>
          <a:p>
            <a:pPr marL="0" indent="0" algn="just">
              <a:buFontTx/>
              <a:buNone/>
            </a:pPr>
            <a:endParaRPr lang="nl-NL" altLang="nl-NL" sz="1600" dirty="0" smtClean="0">
              <a:solidFill>
                <a:srgbClr val="99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FontTx/>
              <a:buNone/>
            </a:pPr>
            <a:endParaRPr lang="nl-NL" altLang="nl-NL" sz="1600" dirty="0" smtClean="0">
              <a:solidFill>
                <a:srgbClr val="99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FontTx/>
              <a:buNone/>
            </a:pPr>
            <a:endParaRPr lang="nl-NL" altLang="nl-NL" sz="1600" dirty="0" smtClean="0">
              <a:solidFill>
                <a:srgbClr val="99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FontTx/>
              <a:buNone/>
            </a:pPr>
            <a:endParaRPr lang="nl-NL" altLang="nl-NL" sz="1600" dirty="0" smtClean="0">
              <a:solidFill>
                <a:srgbClr val="99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FontTx/>
              <a:buNone/>
            </a:pPr>
            <a:endParaRPr lang="nl-NL" altLang="nl-NL" sz="1600" dirty="0" smtClean="0">
              <a:solidFill>
                <a:srgbClr val="99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Tx/>
              <a:buNone/>
            </a:pPr>
            <a:endParaRPr lang="nl-NL" altLang="nl-NL" sz="1100" dirty="0" smtClean="0">
              <a:solidFill>
                <a:srgbClr val="990000"/>
              </a:solidFill>
              <a:cs typeface="Gisha" pitchFamily="34" charset="-79"/>
            </a:endParaRPr>
          </a:p>
          <a:p>
            <a:pPr marL="0" indent="0">
              <a:buFontTx/>
              <a:buNone/>
            </a:pPr>
            <a:r>
              <a:rPr lang="nl-NL" altLang="nl-NL" sz="1100" dirty="0" err="1" smtClean="0">
                <a:solidFill>
                  <a:srgbClr val="990000"/>
                </a:solidFill>
                <a:latin typeface="Gisha" pitchFamily="34" charset="-79"/>
                <a:cs typeface="Gisha" pitchFamily="34" charset="-79"/>
              </a:rPr>
              <a:t>LegalRail</a:t>
            </a:r>
            <a:r>
              <a:rPr lang="nl-NL" altLang="nl-NL" sz="1100" dirty="0" smtClean="0">
                <a:solidFill>
                  <a:srgbClr val="990000"/>
                </a:solidFill>
                <a:latin typeface="Gisha" pitchFamily="34" charset="-79"/>
                <a:cs typeface="Gisha" pitchFamily="34" charset="-79"/>
              </a:rPr>
              <a:t>				      </a:t>
            </a:r>
            <a:r>
              <a:rPr lang="nl-NL" altLang="nl-NL" sz="1100" dirty="0" err="1" smtClean="0">
                <a:solidFill>
                  <a:srgbClr val="990000"/>
                </a:solidFill>
                <a:latin typeface="Gisha" pitchFamily="34" charset="-79"/>
                <a:cs typeface="Gisha" pitchFamily="34" charset="-79"/>
              </a:rPr>
              <a:t>Sütö</a:t>
            </a:r>
            <a:r>
              <a:rPr lang="nl-NL" altLang="nl-NL" sz="1100" dirty="0" smtClean="0">
                <a:solidFill>
                  <a:srgbClr val="990000"/>
                </a:solidFill>
                <a:latin typeface="Gisha" pitchFamily="34" charset="-79"/>
                <a:cs typeface="Gisha" pitchFamily="34" charset="-79"/>
              </a:rPr>
              <a:t>			          08 april 2016</a:t>
            </a:r>
          </a:p>
          <a:p>
            <a:pPr marL="0" indent="0">
              <a:buFontTx/>
              <a:buNone/>
            </a:pPr>
            <a:endParaRPr lang="nl-NL" altLang="nl-NL" sz="1100" dirty="0" smtClean="0">
              <a:solidFill>
                <a:srgbClr val="990000"/>
              </a:solidFill>
              <a:latin typeface="Gisha" pitchFamily="34" charset="-79"/>
              <a:cs typeface="Gisha" pitchFamily="34" charset="-79"/>
            </a:endParaRPr>
          </a:p>
          <a:p>
            <a:pPr marL="0" indent="0">
              <a:buFontTx/>
              <a:buNone/>
            </a:pPr>
            <a:endParaRPr lang="nl-NL" altLang="nl-NL" sz="1100" dirty="0" smtClean="0">
              <a:solidFill>
                <a:srgbClr val="990000"/>
              </a:solidFill>
              <a:latin typeface="Gisha" pitchFamily="34" charset="-79"/>
              <a:cs typeface="Gisha" pitchFamily="34" charset="-79"/>
            </a:endParaRPr>
          </a:p>
          <a:p>
            <a:pPr marL="0" indent="0">
              <a:buFontTx/>
              <a:buNone/>
            </a:pPr>
            <a:endParaRPr lang="nl-NL" altLang="nl-NL" sz="1100" dirty="0" smtClean="0">
              <a:solidFill>
                <a:srgbClr val="990000"/>
              </a:solidFill>
              <a:latin typeface="Gisha" pitchFamily="34" charset="-79"/>
              <a:cs typeface="Gisha" pitchFamily="34" charset="-79"/>
            </a:endParaRPr>
          </a:p>
          <a:p>
            <a:pPr marL="0" indent="0">
              <a:buFontTx/>
              <a:buNone/>
            </a:pPr>
            <a:endParaRPr lang="nl-NL" altLang="nl-NL" sz="1100" dirty="0" smtClean="0">
              <a:solidFill>
                <a:srgbClr val="990000"/>
              </a:solidFill>
              <a:latin typeface="Gisha" pitchFamily="34" charset="-79"/>
              <a:cs typeface="Gisha" pitchFamily="34" charset="-79"/>
            </a:endParaRPr>
          </a:p>
          <a:p>
            <a:pPr marL="0" indent="0">
              <a:buFontTx/>
              <a:buNone/>
            </a:pPr>
            <a:endParaRPr lang="nl-NL" altLang="nl-NL" sz="1100" dirty="0" smtClean="0">
              <a:solidFill>
                <a:srgbClr val="990000"/>
              </a:solidFill>
              <a:latin typeface="Gisha" pitchFamily="34" charset="-79"/>
              <a:cs typeface="Gisha" pitchFamily="34" charset="-79"/>
            </a:endParaRPr>
          </a:p>
          <a:p>
            <a:pPr marL="0" indent="0">
              <a:buFontTx/>
              <a:buNone/>
            </a:pPr>
            <a:endParaRPr lang="nl-NL" altLang="nl-NL" sz="1100" dirty="0" smtClean="0">
              <a:solidFill>
                <a:srgbClr val="990000"/>
              </a:solidFill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13316" name="Picture 5" descr="logo_LegalRail_kl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165850"/>
            <a:ext cx="1524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3600" smtClean="0"/>
              <a:t>Richtlijn 2001/14/EG inzake de toewijzing van infrastructuurcapaciteit</a:t>
            </a:r>
            <a:endParaRPr lang="nl-NL" altLang="nl-NL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5329237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endParaRPr lang="nl-NL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Tx/>
              <a:buChar char="-"/>
              <a:defRPr/>
            </a:pP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 is onvrede met “bonte verscheidenheid” t.a.v. de vorm en duur van capaciteitstoewijzingsprocedures;</a:t>
            </a:r>
          </a:p>
          <a:p>
            <a:pPr algn="just">
              <a:buFontTx/>
              <a:buChar char="-"/>
              <a:defRPr/>
            </a:pP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Transparantie en niet-discriminerende toegang moet (beter) gewaarborgd worden;</a:t>
            </a:r>
          </a:p>
          <a:p>
            <a:pPr algn="just">
              <a:buFontTx/>
              <a:buChar char="-"/>
              <a:defRPr/>
            </a:pP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infrastructuurbeheerder moet worden gestimuleerd het gebruik van infrastructuur te optimaliseren;</a:t>
            </a:r>
          </a:p>
          <a:p>
            <a:pPr algn="just">
              <a:buFontTx/>
              <a:buChar char="-"/>
              <a:defRPr/>
            </a:pP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Regelingen voor capaciteitstoewijzing moeten eerlijke concurrentie bij de verstrekking van spoorwegdiensten mogelijk maken.</a:t>
            </a:r>
          </a:p>
          <a:p>
            <a:pPr marL="0" indent="0" algn="just">
              <a:buFontTx/>
              <a:buNone/>
              <a:defRPr/>
            </a:pP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FontTx/>
              <a:buNone/>
              <a:defRPr/>
            </a:pP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Hiertoe introduceert de RL onder meer een tijdschema en een gefaseerde procedure voor capaciteitstoewijzing. Daarbij onderkent de EU dat er schaarste kan optreden. </a:t>
            </a: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endParaRPr lang="nl-NL" sz="1100" dirty="0" smtClean="0">
              <a:solidFill>
                <a:srgbClr val="99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endParaRPr lang="nl-NL" sz="1100" dirty="0">
              <a:solidFill>
                <a:srgbClr val="99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endParaRPr lang="nl-NL" sz="1100" dirty="0" smtClean="0">
              <a:solidFill>
                <a:srgbClr val="99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nl-NL" sz="1100" dirty="0" smtClean="0">
                <a:solidFill>
                  <a:srgbClr val="99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NTHR-symposium </a:t>
            </a:r>
            <a:r>
              <a:rPr lang="nl-NL" sz="1100" dirty="0">
                <a:solidFill>
                  <a:srgbClr val="99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08 april 2016 Sütö</a:t>
            </a:r>
          </a:p>
          <a:p>
            <a:pPr marL="0" indent="0" algn="just">
              <a:buFontTx/>
              <a:buNone/>
              <a:defRPr/>
            </a:pP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FontTx/>
              <a:buNone/>
              <a:defRPr/>
            </a:pPr>
            <a:endParaRPr lang="nl-NL" sz="1600" dirty="0" smtClean="0">
              <a:solidFill>
                <a:srgbClr val="99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FontTx/>
              <a:buNone/>
              <a:defRPr/>
            </a:pPr>
            <a:endParaRPr lang="nl-NL" sz="1600" dirty="0">
              <a:solidFill>
                <a:srgbClr val="99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FontTx/>
              <a:buNone/>
              <a:defRPr/>
            </a:pPr>
            <a:endParaRPr lang="nl-NL" sz="1600" dirty="0" smtClean="0">
              <a:solidFill>
                <a:srgbClr val="99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FontTx/>
              <a:buNone/>
              <a:defRPr/>
            </a:pPr>
            <a:endParaRPr lang="nl-NL" sz="1600" dirty="0">
              <a:solidFill>
                <a:srgbClr val="99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FontTx/>
              <a:buNone/>
              <a:defRPr/>
            </a:pPr>
            <a:endParaRPr lang="nl-NL" sz="1600" dirty="0" smtClean="0">
              <a:solidFill>
                <a:srgbClr val="99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  <a:defRPr/>
            </a:pPr>
            <a:endParaRPr lang="nl-NL" sz="1100" dirty="0">
              <a:solidFill>
                <a:srgbClr val="990000"/>
              </a:solidFill>
              <a:cs typeface="Gisha" panose="020B0502040204020203" pitchFamily="34" charset="-79"/>
            </a:endParaRPr>
          </a:p>
          <a:p>
            <a:pPr marL="0" indent="0">
              <a:buFontTx/>
              <a:buNone/>
              <a:defRPr/>
            </a:pPr>
            <a:r>
              <a:rPr lang="nl-NL" sz="1100" dirty="0">
                <a:solidFill>
                  <a:srgbClr val="99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LegalRail				 </a:t>
            </a:r>
            <a:r>
              <a:rPr lang="nl-NL" sz="1100" dirty="0" smtClean="0">
                <a:solidFill>
                  <a:srgbClr val="99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    Sütö</a:t>
            </a:r>
            <a:r>
              <a:rPr lang="nl-NL" sz="1100" dirty="0">
                <a:solidFill>
                  <a:srgbClr val="99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			 </a:t>
            </a:r>
            <a:r>
              <a:rPr lang="nl-NL" sz="1100" dirty="0" smtClean="0">
                <a:solidFill>
                  <a:srgbClr val="99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        08 </a:t>
            </a:r>
            <a:r>
              <a:rPr lang="nl-NL" sz="1100" dirty="0">
                <a:solidFill>
                  <a:srgbClr val="99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april 2016</a:t>
            </a:r>
          </a:p>
          <a:p>
            <a:pPr marL="0" indent="0">
              <a:buFontTx/>
              <a:buNone/>
              <a:defRPr/>
            </a:pPr>
            <a:endParaRPr lang="nl-NL" sz="1100" dirty="0" smtClean="0">
              <a:solidFill>
                <a:srgbClr val="99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FontTx/>
              <a:buNone/>
              <a:defRPr/>
            </a:pPr>
            <a:endParaRPr lang="nl-NL" sz="1100" dirty="0">
              <a:solidFill>
                <a:srgbClr val="99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FontTx/>
              <a:buNone/>
              <a:defRPr/>
            </a:pPr>
            <a:endParaRPr lang="nl-NL" sz="1100" dirty="0" smtClean="0">
              <a:solidFill>
                <a:srgbClr val="99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FontTx/>
              <a:buNone/>
              <a:defRPr/>
            </a:pPr>
            <a:endParaRPr lang="nl-NL" sz="1100" dirty="0">
              <a:solidFill>
                <a:srgbClr val="99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FontTx/>
              <a:buNone/>
              <a:defRPr/>
            </a:pPr>
            <a:endParaRPr lang="nl-NL" sz="1100" dirty="0" smtClean="0">
              <a:solidFill>
                <a:srgbClr val="99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FontTx/>
              <a:buNone/>
              <a:defRPr/>
            </a:pPr>
            <a:endParaRPr lang="nl-NL" sz="1100" dirty="0">
              <a:solidFill>
                <a:srgbClr val="99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4340" name="Picture 5" descr="logo_LegalRail_kl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165850"/>
            <a:ext cx="1524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3600" smtClean="0"/>
              <a:t>Richtlijn 2001/14/EG en capaciteitsschaarste</a:t>
            </a:r>
            <a:endParaRPr lang="nl-NL" altLang="nl-NL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5329237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endParaRPr lang="nl-NL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Procedurele aanpak door gefaseerde procedure voor capaciteitstoewijzing:</a:t>
            </a:r>
          </a:p>
          <a:p>
            <a:pPr marL="0" indent="0">
              <a:buFontTx/>
              <a:buNone/>
              <a:defRPr/>
            </a:pP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Tx/>
              <a:buAutoNum type="arabicParenR"/>
              <a:defRPr/>
            </a:pP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Programmatiefase: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beheerder honoreert 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aanvragen voor capaciteit zo veel mogelijk</a:t>
            </a:r>
          </a:p>
          <a:p>
            <a:pPr marL="457200" indent="-457200">
              <a:buFontTx/>
              <a:buAutoNum type="arabicParenR"/>
              <a:defRPr/>
            </a:pP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Coördinatiefase: bij conflicterende aanvragen waardoor directe toewijzing niet mogelijk is, tracht beheerder door coördinatie (en overleg) tot  de meest geschikte toewijzing te komen</a:t>
            </a:r>
          </a:p>
          <a:p>
            <a:pPr marL="457200" indent="-457200">
              <a:buFontTx/>
              <a:buAutoNum type="arabicParenR"/>
              <a:defRPr/>
            </a:pP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Indien coördinatie niet tot oplossing leidt, dan moet de beheerder infrastructuur ‘overbelast’ verklaren, een capaciteitsvergrotingsplan maken, en hij mag  prioriteitscriteria hanteren.</a:t>
            </a:r>
          </a:p>
          <a:p>
            <a:pPr marL="457200" indent="-457200" algn="just">
              <a:buFontTx/>
              <a:buAutoNum type="arabicParenR"/>
              <a:defRPr/>
            </a:pP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  <a:defRPr/>
            </a:pPr>
            <a:endParaRPr lang="de-DE" sz="1100" dirty="0" smtClean="0">
              <a:solidFill>
                <a:srgbClr val="99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  <a:defRPr/>
            </a:pPr>
            <a:r>
              <a:rPr lang="de-DE" sz="1100" dirty="0" smtClean="0">
                <a:solidFill>
                  <a:srgbClr val="99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NTHR-symposium </a:t>
            </a:r>
            <a:r>
              <a:rPr lang="de-DE" sz="1100" dirty="0">
                <a:solidFill>
                  <a:srgbClr val="99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08 </a:t>
            </a:r>
            <a:r>
              <a:rPr lang="de-DE" sz="1100" dirty="0" err="1">
                <a:solidFill>
                  <a:srgbClr val="99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april</a:t>
            </a:r>
            <a:r>
              <a:rPr lang="de-DE" sz="1100" dirty="0">
                <a:solidFill>
                  <a:srgbClr val="99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2016 Sütö</a:t>
            </a:r>
          </a:p>
          <a:p>
            <a:pPr marL="0" indent="0" algn="just">
              <a:buFontTx/>
              <a:buNone/>
              <a:defRPr/>
            </a:pP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FontTx/>
              <a:buNone/>
              <a:defRPr/>
            </a:pPr>
            <a:endParaRPr lang="nl-NL" sz="1600" dirty="0" smtClean="0">
              <a:solidFill>
                <a:srgbClr val="99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FontTx/>
              <a:buNone/>
              <a:defRPr/>
            </a:pPr>
            <a:endParaRPr lang="nl-NL" sz="1600" dirty="0">
              <a:solidFill>
                <a:srgbClr val="99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FontTx/>
              <a:buNone/>
              <a:defRPr/>
            </a:pPr>
            <a:endParaRPr lang="nl-NL" sz="1600" dirty="0" smtClean="0">
              <a:solidFill>
                <a:srgbClr val="99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FontTx/>
              <a:buNone/>
              <a:defRPr/>
            </a:pPr>
            <a:endParaRPr lang="nl-NL" sz="1600" dirty="0">
              <a:solidFill>
                <a:srgbClr val="99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FontTx/>
              <a:buNone/>
              <a:defRPr/>
            </a:pPr>
            <a:endParaRPr lang="nl-NL" sz="1600" dirty="0" smtClean="0">
              <a:solidFill>
                <a:srgbClr val="99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  <a:defRPr/>
            </a:pPr>
            <a:endParaRPr lang="nl-NL" sz="1100" dirty="0">
              <a:solidFill>
                <a:srgbClr val="990000"/>
              </a:solidFill>
              <a:cs typeface="Gisha" panose="020B0502040204020203" pitchFamily="34" charset="-79"/>
            </a:endParaRPr>
          </a:p>
          <a:p>
            <a:pPr marL="0" indent="0">
              <a:buFontTx/>
              <a:buNone/>
              <a:defRPr/>
            </a:pPr>
            <a:r>
              <a:rPr lang="nl-NL" sz="1100" dirty="0">
                <a:solidFill>
                  <a:srgbClr val="99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LegalRail				 </a:t>
            </a:r>
            <a:r>
              <a:rPr lang="nl-NL" sz="1100" dirty="0" smtClean="0">
                <a:solidFill>
                  <a:srgbClr val="99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    Sütö</a:t>
            </a:r>
            <a:r>
              <a:rPr lang="nl-NL" sz="1100" dirty="0">
                <a:solidFill>
                  <a:srgbClr val="99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			 </a:t>
            </a:r>
            <a:r>
              <a:rPr lang="nl-NL" sz="1100" dirty="0" smtClean="0">
                <a:solidFill>
                  <a:srgbClr val="99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        08 </a:t>
            </a:r>
            <a:r>
              <a:rPr lang="nl-NL" sz="1100" dirty="0">
                <a:solidFill>
                  <a:srgbClr val="99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april 2016</a:t>
            </a:r>
          </a:p>
          <a:p>
            <a:pPr marL="0" indent="0">
              <a:buFontTx/>
              <a:buNone/>
              <a:defRPr/>
            </a:pPr>
            <a:endParaRPr lang="nl-NL" sz="1100" dirty="0" smtClean="0">
              <a:solidFill>
                <a:srgbClr val="99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FontTx/>
              <a:buNone/>
              <a:defRPr/>
            </a:pPr>
            <a:endParaRPr lang="nl-NL" sz="1100" dirty="0">
              <a:solidFill>
                <a:srgbClr val="99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FontTx/>
              <a:buNone/>
              <a:defRPr/>
            </a:pPr>
            <a:endParaRPr lang="nl-NL" sz="1100" dirty="0" smtClean="0">
              <a:solidFill>
                <a:srgbClr val="99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FontTx/>
              <a:buNone/>
              <a:defRPr/>
            </a:pPr>
            <a:endParaRPr lang="nl-NL" sz="1100" dirty="0">
              <a:solidFill>
                <a:srgbClr val="99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FontTx/>
              <a:buNone/>
              <a:defRPr/>
            </a:pPr>
            <a:endParaRPr lang="nl-NL" sz="1100" dirty="0" smtClean="0">
              <a:solidFill>
                <a:srgbClr val="99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FontTx/>
              <a:buNone/>
              <a:defRPr/>
            </a:pPr>
            <a:endParaRPr lang="nl-NL" sz="1100" dirty="0">
              <a:solidFill>
                <a:srgbClr val="99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5364" name="Picture 5" descr="logo_LegalRail_kl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165850"/>
            <a:ext cx="1524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voettekst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nl-NL" altLang="nl-NL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NTHR-symposium 08 april 2016 </a:t>
            </a:r>
          </a:p>
          <a:p>
            <a:pPr eaLnBrk="1" hangingPunct="1">
              <a:defRPr/>
            </a:pPr>
            <a:r>
              <a:rPr lang="nl-NL" altLang="nl-NL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© V.J.A. Süt</a:t>
            </a:r>
            <a:r>
              <a:rPr lang="hu-HU" altLang="nl-NL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ő</a:t>
            </a:r>
            <a:r>
              <a:rPr lang="nl-NL" altLang="nl-NL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Besluit capaciteitsverdeling 2005 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29600" cy="4525962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nl-NL" altLang="nl-NL" sz="2400" dirty="0" smtClean="0"/>
              <a:t>De procedure voor capaciteitstoewijzing uit RL 2001/14/EG is geïmplementeerd in de (nieuwe) Spoorwegwet 2005 en in het Besluit capaciteitsverdeling hoofdspoorwegen. Bij concurrerende aanvragen is er een ‘schaarste-regime’: </a:t>
            </a:r>
          </a:p>
          <a:p>
            <a:pPr eaLnBrk="1" hangingPunct="1">
              <a:defRPr/>
            </a:pPr>
            <a:r>
              <a:rPr lang="nl-NL" altLang="nl-NL" sz="2400" dirty="0" smtClean="0"/>
              <a:t>minimale niveaus voor omschreven personen-  en goederenvervoer</a:t>
            </a:r>
          </a:p>
          <a:p>
            <a:pPr eaLnBrk="1" hangingPunct="1">
              <a:defRPr/>
            </a:pPr>
            <a:r>
              <a:rPr lang="nl-NL" altLang="nl-NL" sz="2400" dirty="0" smtClean="0"/>
              <a:t>overbelastverklaring, capaciteitsanalyse en capaciteitsvergrotingsplan door beheerder (toekomstgericht)</a:t>
            </a:r>
          </a:p>
          <a:p>
            <a:pPr eaLnBrk="1" hangingPunct="1">
              <a:defRPr/>
            </a:pPr>
            <a:r>
              <a:rPr lang="nl-NL" altLang="nl-NL" sz="2400" dirty="0" smtClean="0"/>
              <a:t>prioritering met in acht neming van minimale niveaus</a:t>
            </a:r>
          </a:p>
          <a:p>
            <a:pPr eaLnBrk="1" hangingPunct="1">
              <a:defRPr/>
            </a:pPr>
            <a:endParaRPr lang="nl-NL" altLang="nl-NL" dirty="0" smtClean="0"/>
          </a:p>
          <a:p>
            <a:pPr marL="0" indent="0" eaLnBrk="1" hangingPunct="1">
              <a:buFontTx/>
              <a:buNone/>
              <a:defRPr/>
            </a:pPr>
            <a:endParaRPr lang="nl-NL" altLang="nl-NL" dirty="0" smtClean="0"/>
          </a:p>
          <a:p>
            <a:pPr eaLnBrk="1" hangingPunct="1">
              <a:defRPr/>
            </a:pPr>
            <a:endParaRPr lang="nl-NL" altLang="nl-NL" dirty="0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voettekst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nl-NL" altLang="nl-NL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NTHR-symposium 08 april 2016 </a:t>
            </a:r>
          </a:p>
          <a:p>
            <a:pPr eaLnBrk="1" hangingPunct="1">
              <a:defRPr/>
            </a:pPr>
            <a:r>
              <a:rPr lang="nl-NL" altLang="nl-NL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© V.J.A. Süt</a:t>
            </a:r>
            <a:r>
              <a:rPr lang="hu-HU" altLang="nl-NL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ő</a:t>
            </a:r>
            <a:r>
              <a:rPr lang="nl-NL" altLang="nl-NL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4000" dirty="0" smtClean="0"/>
              <a:t>Vergelijking met het Interimbesluit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29600" cy="4525962"/>
          </a:xfrm>
        </p:spPr>
        <p:txBody>
          <a:bodyPr/>
          <a:lstStyle/>
          <a:p>
            <a:pPr eaLnBrk="1" hangingPunct="1">
              <a:buFontTx/>
              <a:buChar char="-"/>
              <a:defRPr/>
            </a:pPr>
            <a:r>
              <a:rPr lang="nl-NL" altLang="nl-NL" sz="2000" dirty="0" smtClean="0"/>
              <a:t>T.a.v. het spoorgoederenvervoer zijn op een aantal baanvakken de minimale niveaus verminderd t.o.v. 2000</a:t>
            </a:r>
          </a:p>
          <a:p>
            <a:pPr eaLnBrk="1" hangingPunct="1">
              <a:buFontTx/>
              <a:buChar char="-"/>
              <a:defRPr/>
            </a:pPr>
            <a:r>
              <a:rPr lang="nl-NL" altLang="nl-NL" sz="2000" dirty="0" smtClean="0"/>
              <a:t>Onderscheid tussen spits- en daluren waardoor minimale niveaus voor spoorgoederenvervoer verlaagd zijn;</a:t>
            </a:r>
          </a:p>
          <a:p>
            <a:pPr eaLnBrk="1" hangingPunct="1">
              <a:buFontTx/>
              <a:buChar char="-"/>
              <a:defRPr/>
            </a:pPr>
            <a:r>
              <a:rPr lang="nl-NL" altLang="nl-NL" sz="2000" dirty="0" smtClean="0"/>
              <a:t>De prioriteringsregeling kent niet langer de categorie ‘zeer snel spoorgoederenvervoer’: </a:t>
            </a:r>
            <a:r>
              <a:rPr lang="nl-NL" sz="18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nl-NL" sz="1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nl-NL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stadsgewestelijk openbaar vervoer;</a:t>
            </a:r>
          </a:p>
          <a:p>
            <a:pPr marL="0" indent="0">
              <a:buFontTx/>
              <a:buNone/>
              <a:defRPr/>
            </a:pPr>
            <a:r>
              <a:rPr lang="nl-NL" sz="18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     b</a:t>
            </a:r>
            <a:r>
              <a:rPr lang="nl-NL" sz="1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nl-NL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internationaal openbaar vervoer;</a:t>
            </a:r>
          </a:p>
          <a:p>
            <a:pPr marL="0" indent="0">
              <a:buFontTx/>
              <a:buNone/>
              <a:defRPr/>
            </a:pPr>
            <a:r>
              <a:rPr lang="nl-NL" sz="1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     c. </a:t>
            </a:r>
            <a:r>
              <a:rPr lang="nl-NL" sz="18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conventioneel goederenvervoer</a:t>
            </a:r>
            <a:r>
              <a:rPr lang="nl-NL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0" indent="0">
              <a:buFontTx/>
              <a:buNone/>
              <a:defRPr/>
            </a:pPr>
            <a:r>
              <a:rPr lang="nl-NL" sz="18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     d</a:t>
            </a:r>
            <a:r>
              <a:rPr lang="nl-NL" sz="1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nl-NL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nationaal openbaar vervoer;</a:t>
            </a:r>
          </a:p>
          <a:p>
            <a:pPr marL="0" indent="0">
              <a:buFontTx/>
              <a:buNone/>
              <a:defRPr/>
            </a:pPr>
            <a:r>
              <a:rPr lang="nl-NL" sz="1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     e. </a:t>
            </a:r>
            <a:r>
              <a:rPr lang="nl-NL" sz="18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zwaar goederenvervoer</a:t>
            </a:r>
            <a:r>
              <a:rPr lang="nl-NL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0" indent="0">
              <a:buFontTx/>
              <a:buNone/>
              <a:defRPr/>
            </a:pPr>
            <a:r>
              <a:rPr lang="nl-NL" sz="1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     f. </a:t>
            </a:r>
            <a:r>
              <a:rPr lang="nl-NL" sz="18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snel goederenvervoer</a:t>
            </a:r>
            <a:r>
              <a:rPr lang="nl-NL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0" indent="0">
              <a:buFontTx/>
              <a:buNone/>
              <a:defRPr/>
            </a:pPr>
            <a:r>
              <a:rPr lang="nl-NL" sz="18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     g</a:t>
            </a:r>
            <a:r>
              <a:rPr lang="nl-NL" sz="1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nl-NL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streekgewestelijk openbaar vervoer;</a:t>
            </a:r>
          </a:p>
          <a:p>
            <a:pPr marL="0" indent="0">
              <a:buFontTx/>
              <a:buNone/>
              <a:defRPr/>
            </a:pPr>
            <a:r>
              <a:rPr lang="nl-NL" sz="18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     h. </a:t>
            </a:r>
            <a:r>
              <a:rPr lang="nl-NL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besloten personenvervoer</a:t>
            </a:r>
            <a:endParaRPr lang="nl-NL" altLang="nl-NL" sz="2000" dirty="0" smtClean="0"/>
          </a:p>
          <a:p>
            <a:pPr eaLnBrk="1" hangingPunct="1">
              <a:buFontTx/>
              <a:buChar char="-"/>
              <a:defRPr/>
            </a:pPr>
            <a:endParaRPr lang="nl-NL" altLang="nl-NL" sz="2000" dirty="0" smtClean="0"/>
          </a:p>
          <a:p>
            <a:pPr marL="0" indent="0" eaLnBrk="1" hangingPunct="1">
              <a:buFontTx/>
              <a:buNone/>
              <a:defRPr/>
            </a:pPr>
            <a:endParaRPr lang="nl-NL" altLang="nl-NL" dirty="0" smtClean="0"/>
          </a:p>
          <a:p>
            <a:pPr eaLnBrk="1" hangingPunct="1">
              <a:defRPr/>
            </a:pPr>
            <a:endParaRPr lang="nl-NL" altLang="nl-NL" dirty="0" smtClean="0">
              <a:solidFill>
                <a:srgbClr val="800000"/>
              </a:solidFill>
            </a:endParaRPr>
          </a:p>
        </p:txBody>
      </p:sp>
      <p:pic>
        <p:nvPicPr>
          <p:cNvPr id="6" name="Picture 5" descr="logo_LegalRail_kl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289" y="6237312"/>
            <a:ext cx="1524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67544" y="6380103"/>
            <a:ext cx="28956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l" eaLnBrk="1" hangingPunct="1">
              <a:defRPr/>
            </a:pPr>
            <a:r>
              <a:rPr lang="nl-NL" sz="1100" kern="0" dirty="0">
                <a:solidFill>
                  <a:srgbClr val="99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NTHR-symposium 08 april 2016 Sütö</a:t>
            </a:r>
          </a:p>
          <a:p>
            <a:pPr eaLnBrk="1" hangingPunct="1">
              <a:defRPr/>
            </a:pPr>
            <a:r>
              <a:rPr lang="nl-NL" altLang="nl-NL" sz="1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nl-NL" altLang="nl-NL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3600" dirty="0" smtClean="0"/>
              <a:t>Besluit capaciteitsverdeling 2006</a:t>
            </a:r>
            <a:endParaRPr lang="nl-NL" altLang="nl-NL" dirty="0" smtClean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8229600" cy="489585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nl-NL" altLang="nl-NL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2006 wordt het Besluit capaciteitsverdeling gewijzigd, o.a. door de toevoeging van de Betuweroute en HSL-Zuid</a:t>
            </a:r>
          </a:p>
          <a:p>
            <a:pPr marL="0" indent="0" eaLnBrk="1" hangingPunct="1">
              <a:buFontTx/>
              <a:buNone/>
              <a:defRPr/>
            </a:pPr>
            <a:endParaRPr lang="nl-NL" altLang="nl-NL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nl-NL" altLang="nl-NL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Aan de minimale niveaus wordt de categorie hogesnelheidspersonen-vervoer toegevoegd, incl. instructie aan de beheerder dat dit binnen voorgeschreven max. reistijden verricht moet kunnen worden.</a:t>
            </a:r>
          </a:p>
          <a:p>
            <a:pPr eaLnBrk="1" hangingPunct="1">
              <a:buFontTx/>
              <a:buChar char="-"/>
              <a:defRPr/>
            </a:pPr>
            <a:r>
              <a:rPr lang="nl-NL" altLang="nl-NL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Aan de prioriteringsregeling wordt ‘hogesnelheidspersonenvervoer’ toegevoegd:		</a:t>
            </a:r>
          </a:p>
          <a:p>
            <a:pPr marL="0" indent="0" eaLnBrk="1" hangingPunct="1">
              <a:buFontTx/>
              <a:buNone/>
              <a:defRPr/>
            </a:pPr>
            <a:r>
              <a:rPr lang="nl-NL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a</a:t>
            </a:r>
            <a:r>
              <a:rPr lang="nl-NL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nl-NL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stadsgewestelijk openbaar vervoer;</a:t>
            </a:r>
          </a:p>
          <a:p>
            <a:pPr marL="0" indent="0">
              <a:buFontTx/>
              <a:buNone/>
              <a:defRPr/>
            </a:pPr>
            <a:r>
              <a:rPr lang="nl-NL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b. </a:t>
            </a:r>
            <a:r>
              <a:rPr lang="nl-NL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internationaal openbaar vervoer;</a:t>
            </a:r>
          </a:p>
          <a:p>
            <a:pPr marL="0" indent="0">
              <a:buFontTx/>
              <a:buNone/>
              <a:defRPr/>
            </a:pPr>
            <a:r>
              <a:rPr lang="nl-NL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c. </a:t>
            </a:r>
            <a:r>
              <a:rPr lang="nl-NL" sz="16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conventioneel goederenvervoer</a:t>
            </a:r>
            <a:r>
              <a:rPr lang="nl-NL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0" indent="0">
              <a:buFontTx/>
              <a:buNone/>
              <a:defRPr/>
            </a:pPr>
            <a:r>
              <a:rPr lang="nl-NL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d</a:t>
            </a:r>
            <a:r>
              <a:rPr lang="nl-NL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nl-NL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nationaal openbaar vervoer;</a:t>
            </a:r>
          </a:p>
          <a:p>
            <a:pPr marL="0" indent="0">
              <a:buFontTx/>
              <a:buNone/>
              <a:defRPr/>
            </a:pPr>
            <a:r>
              <a:rPr lang="nl-NL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e. </a:t>
            </a:r>
            <a:r>
              <a:rPr lang="nl-NL" sz="16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zwaar goederenvervoer</a:t>
            </a:r>
            <a:r>
              <a:rPr lang="nl-NL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0" indent="0">
              <a:buFontTx/>
              <a:buNone/>
              <a:defRPr/>
            </a:pPr>
            <a:r>
              <a:rPr lang="nl-NL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f. </a:t>
            </a:r>
            <a:r>
              <a:rPr lang="nl-NL" sz="16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snel goederenvervoer</a:t>
            </a:r>
            <a:r>
              <a:rPr lang="nl-NL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0" indent="0">
              <a:buFontTx/>
              <a:buNone/>
              <a:defRPr/>
            </a:pPr>
            <a:r>
              <a:rPr lang="nl-NL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g</a:t>
            </a:r>
            <a:r>
              <a:rPr lang="nl-NL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nl-NL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streekgewestelijk openbaar vervoer</a:t>
            </a:r>
            <a:r>
              <a:rPr lang="nl-NL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0" indent="0">
              <a:buFontTx/>
              <a:buNone/>
              <a:defRPr/>
            </a:pPr>
            <a:r>
              <a:rPr lang="nl-NL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h. </a:t>
            </a:r>
            <a:r>
              <a:rPr lang="nl-NL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hogesnelheidspersonenvervoer </a:t>
            </a:r>
            <a:endParaRPr lang="nl-NL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nl-NL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i. </a:t>
            </a:r>
            <a:r>
              <a:rPr lang="nl-NL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besloten </a:t>
            </a:r>
            <a:r>
              <a:rPr lang="nl-NL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personenvervoer</a:t>
            </a:r>
            <a:endParaRPr lang="nl-NL" altLang="nl-NL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 descr="logo_LegalRail_kl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289" y="6237312"/>
            <a:ext cx="1524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5329237"/>
          </a:xfrm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  <a:defRPr/>
            </a:pPr>
            <a:endParaRPr lang="nl-NL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nl-N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nl-NL" sz="18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nl-N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wijziging: Verdubbeling personenvervoer op het baanvak Weesp – Lelystad – Zwolle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nl-N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nl-NL" sz="18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nl-N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wijziging:</a:t>
            </a:r>
          </a:p>
          <a:p>
            <a:pPr>
              <a:spcBef>
                <a:spcPts val="0"/>
              </a:spcBef>
              <a:defRPr/>
            </a:pPr>
            <a:r>
              <a:rPr lang="nl-N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de spits krijgen alle deelmarkten van openbaar personenvervoer behalve het hogesnelheidspersonenvervoer, voorrang boven alle categorieën van spoorgoederenvervoer (m.u.v. op een kaart aangetekende baanvakken)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nl-NL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nl-N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Consequentie: vanaf 2013 kan spoorgoederenvervoer vrijwel uit de spits geweerd worden, hetgeen het doorgaande spoorgoederenvervoer behoorlijk kan belemmeren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nl-N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Strookt dit met de opdracht van RL 2001/14/EG om het belang van het spoorgoederenvervoer voldoende te laten wegen bij de prioritering?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  <a:defRPr/>
            </a:pPr>
            <a:endParaRPr lang="nl-NL" sz="11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0483" name="Titel 1"/>
          <p:cNvSpPr>
            <a:spLocks noGrp="1"/>
          </p:cNvSpPr>
          <p:nvPr>
            <p:ph type="title"/>
          </p:nvPr>
        </p:nvSpPr>
        <p:spPr>
          <a:xfrm>
            <a:off x="442913" y="260350"/>
            <a:ext cx="8229600" cy="1143000"/>
          </a:xfrm>
        </p:spPr>
        <p:txBody>
          <a:bodyPr/>
          <a:lstStyle/>
          <a:p>
            <a:r>
              <a:rPr lang="nl-NL" altLang="nl-NL" sz="3200" smtClean="0"/>
              <a:t>Schaarste en de wijzigingen van het Besluit capaciteitsverdeling in 2012 en 2013</a:t>
            </a:r>
          </a:p>
        </p:txBody>
      </p:sp>
      <p:pic>
        <p:nvPicPr>
          <p:cNvPr id="20484" name="Picture 5" descr="logo_LegalRail_kl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289" y="6237312"/>
            <a:ext cx="1524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Overbelastverklaring en gewijzigde prioritering 2013</a:t>
            </a:r>
          </a:p>
        </p:txBody>
      </p:sp>
      <p:sp>
        <p:nvSpPr>
          <p:cNvPr id="21507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nl-NL" altLang="nl-NL" dirty="0" smtClean="0"/>
              <a:t>IN DE SPITS</a:t>
            </a:r>
          </a:p>
          <a:p>
            <a:pPr marL="0" indent="0" eaLnBrk="1" hangingPunct="1">
              <a:buFontTx/>
              <a:buNone/>
            </a:pPr>
            <a:endParaRPr lang="nl-NL" altLang="nl-NL" sz="16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nl-NL" altLang="nl-NL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a. </a:t>
            </a:r>
            <a:r>
              <a:rPr lang="nl-NL" altLang="nl-NL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stadsgewestelijk openbaar vervoer;</a:t>
            </a:r>
          </a:p>
          <a:p>
            <a:pPr marL="0" indent="0">
              <a:buFontTx/>
              <a:buNone/>
            </a:pPr>
            <a:r>
              <a:rPr lang="nl-NL" altLang="nl-NL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b. </a:t>
            </a:r>
            <a:r>
              <a:rPr lang="nl-NL" altLang="nl-NL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internationaal openbaar vervoer ex </a:t>
            </a:r>
            <a:r>
              <a:rPr lang="nl-NL" altLang="nl-NL" sz="16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h.s.vervoer</a:t>
            </a:r>
            <a:r>
              <a:rPr lang="nl-NL" altLang="nl-NL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m.u.v. nachttreinen;</a:t>
            </a:r>
          </a:p>
          <a:p>
            <a:pPr marL="0" indent="0">
              <a:buFontTx/>
              <a:buNone/>
            </a:pPr>
            <a:r>
              <a:rPr lang="nl-NL" altLang="nl-NL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c. </a:t>
            </a:r>
            <a:r>
              <a:rPr lang="nl-NL" altLang="nl-NL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nationaal openbaar vervoer;</a:t>
            </a:r>
          </a:p>
          <a:p>
            <a:pPr marL="0" indent="0">
              <a:buFontTx/>
              <a:buNone/>
            </a:pPr>
            <a:r>
              <a:rPr lang="nl-NL" altLang="nl-NL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d. </a:t>
            </a:r>
            <a:r>
              <a:rPr lang="nl-NL" altLang="nl-NL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streekgewestelijk openbaar vervoer;</a:t>
            </a:r>
            <a:r>
              <a:rPr lang="nl-NL" altLang="nl-NL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>
              <a:buFontTx/>
              <a:buNone/>
            </a:pPr>
            <a:r>
              <a:rPr lang="nl-NL" altLang="nl-NL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e. </a:t>
            </a:r>
            <a:r>
              <a:rPr lang="nl-NL" altLang="nl-NL" sz="16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conventioneel goederenvervoer;</a:t>
            </a:r>
          </a:p>
          <a:p>
            <a:pPr marL="0" indent="0">
              <a:buFontTx/>
              <a:buNone/>
            </a:pPr>
            <a:r>
              <a:rPr lang="nl-NL" altLang="nl-NL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f. </a:t>
            </a:r>
            <a:r>
              <a:rPr lang="nl-NL" altLang="nl-NL" sz="16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zwaar goederenvervoer</a:t>
            </a:r>
            <a:r>
              <a:rPr lang="nl-NL" altLang="nl-NL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 marL="0" indent="0">
              <a:buFontTx/>
              <a:buNone/>
            </a:pPr>
            <a:r>
              <a:rPr lang="nl-NL" altLang="nl-NL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g. </a:t>
            </a:r>
            <a:r>
              <a:rPr lang="nl-NL" altLang="nl-NL" sz="16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snel goederenvervoer</a:t>
            </a:r>
            <a:r>
              <a:rPr lang="nl-NL" altLang="nl-NL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 marL="0" indent="0">
              <a:buFontTx/>
              <a:buNone/>
            </a:pPr>
            <a:r>
              <a:rPr lang="nl-NL" altLang="nl-NL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h. </a:t>
            </a:r>
            <a:r>
              <a:rPr lang="nl-NL" altLang="nl-NL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hogesnelheidspersonenvervoer </a:t>
            </a:r>
          </a:p>
          <a:p>
            <a:pPr marL="0" indent="0">
              <a:buFontTx/>
              <a:buNone/>
            </a:pPr>
            <a:r>
              <a:rPr lang="nl-NL" altLang="nl-NL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i. </a:t>
            </a:r>
            <a:r>
              <a:rPr lang="nl-NL" altLang="nl-NL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besloten personenvervoer</a:t>
            </a: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endParaRPr lang="nl-NL" sz="1100" dirty="0" smtClean="0">
              <a:solidFill>
                <a:srgbClr val="99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endParaRPr lang="nl-NL" sz="1100" dirty="0">
              <a:solidFill>
                <a:srgbClr val="99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endParaRPr lang="nl-NL" sz="1100" dirty="0" smtClean="0">
              <a:solidFill>
                <a:srgbClr val="99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nl-NL" sz="1100" dirty="0" smtClean="0">
                <a:solidFill>
                  <a:srgbClr val="99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NTHR-symposium </a:t>
            </a:r>
            <a:r>
              <a:rPr lang="nl-NL" sz="1100" dirty="0">
                <a:solidFill>
                  <a:srgbClr val="99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08 april 2016 Sütö</a:t>
            </a:r>
          </a:p>
          <a:p>
            <a:pPr marL="0" indent="0">
              <a:buFontTx/>
              <a:buNone/>
            </a:pPr>
            <a:endParaRPr lang="nl-NL" altLang="nl-NL" dirty="0" smtClean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3438" y="1628775"/>
            <a:ext cx="40386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nl-NL" dirty="0" smtClean="0"/>
              <a:t>BUITEN DE SPITS</a:t>
            </a:r>
          </a:p>
          <a:p>
            <a:pPr marL="0" indent="0" eaLnBrk="1" hangingPunct="1">
              <a:buFontTx/>
              <a:buNone/>
              <a:defRPr/>
            </a:pPr>
            <a:endParaRPr lang="nl-NL" sz="1600" b="1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nl-NL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nl-NL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nl-NL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stadsgewestelijk openbaar vervoer;</a:t>
            </a:r>
          </a:p>
          <a:p>
            <a:pPr marL="0" indent="0">
              <a:buFontTx/>
              <a:buNone/>
              <a:defRPr/>
            </a:pPr>
            <a:r>
              <a:rPr lang="nl-NL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nl-NL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nl-NL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internationaal openbaar </a:t>
            </a:r>
            <a:r>
              <a:rPr lang="nl-NL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vervoer ex </a:t>
            </a:r>
            <a:r>
              <a:rPr lang="nl-NL" sz="1600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h.s.vervoer</a:t>
            </a:r>
            <a:r>
              <a:rPr lang="nl-NL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m.u.v. nachttreinen;</a:t>
            </a:r>
            <a:endParaRPr lang="nl-NL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nl-NL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 </a:t>
            </a:r>
            <a:r>
              <a:rPr lang="nl-NL" sz="16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conventioneel goederenvervoer</a:t>
            </a:r>
            <a:r>
              <a:rPr lang="nl-NL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0" indent="0">
              <a:buFontTx/>
              <a:buNone/>
              <a:defRPr/>
            </a:pPr>
            <a:r>
              <a:rPr lang="nl-NL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nl-NL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nl-NL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nationaal openbaar vervoer;</a:t>
            </a:r>
          </a:p>
          <a:p>
            <a:pPr marL="0" indent="0">
              <a:buFontTx/>
              <a:buNone/>
              <a:defRPr/>
            </a:pPr>
            <a:r>
              <a:rPr lang="nl-NL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e. </a:t>
            </a:r>
            <a:r>
              <a:rPr lang="nl-NL" sz="16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zwaar goederenvervoer</a:t>
            </a:r>
            <a:r>
              <a:rPr lang="nl-NL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0" indent="0">
              <a:buFontTx/>
              <a:buNone/>
              <a:defRPr/>
            </a:pPr>
            <a:r>
              <a:rPr lang="nl-NL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f. </a:t>
            </a:r>
            <a:r>
              <a:rPr lang="nl-NL" sz="16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snel goederenvervoer</a:t>
            </a:r>
            <a:r>
              <a:rPr lang="nl-NL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0" indent="0">
              <a:buFontTx/>
              <a:buNone/>
              <a:defRPr/>
            </a:pPr>
            <a:r>
              <a:rPr lang="nl-NL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nl-NL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nl-NL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streekgewestelijk openbaar vervoer;</a:t>
            </a:r>
          </a:p>
          <a:p>
            <a:pPr marL="0" indent="0">
              <a:buFontTx/>
              <a:buNone/>
              <a:defRPr/>
            </a:pPr>
            <a:r>
              <a:rPr lang="nl-NL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nl-NL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nl-NL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hogesnelheidspersonenvervoer </a:t>
            </a:r>
          </a:p>
          <a:p>
            <a:pPr marL="0" indent="0">
              <a:buFontTx/>
              <a:buNone/>
              <a:defRPr/>
            </a:pPr>
            <a:r>
              <a:rPr lang="nl-NL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nl-NL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nl-NL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besloten personenvervoer</a:t>
            </a:r>
            <a:endParaRPr lang="nl-NL" altLang="nl-NL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nl-NL" dirty="0"/>
          </a:p>
        </p:txBody>
      </p:sp>
      <p:pic>
        <p:nvPicPr>
          <p:cNvPr id="5" name="Picture 5" descr="logo_LegalRail_kl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289" y="6237312"/>
            <a:ext cx="1524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23850" y="6245225"/>
            <a:ext cx="8424863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nl-NL" altLang="nl-NL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defRPr/>
            </a:pPr>
            <a:endParaRPr lang="nl-NL" altLang="nl-NL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RL 2012/34/EU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229600" cy="48958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nl-NL" altLang="nl-NL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2012 wordt de herbezinning, Richtlijn 2012/34/EU, vastgesteld. </a:t>
            </a:r>
          </a:p>
          <a:p>
            <a:pPr marL="0" indent="0" eaLnBrk="1" hangingPunct="1">
              <a:buFontTx/>
              <a:buNone/>
            </a:pPr>
            <a:r>
              <a:rPr lang="nl-NL" altLang="nl-NL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Hierin is o.a. RL 2001/14/EG opgenomen. </a:t>
            </a:r>
          </a:p>
          <a:p>
            <a:pPr marL="0" indent="0" eaLnBrk="1" hangingPunct="1">
              <a:buFontTx/>
              <a:buNone/>
            </a:pPr>
            <a:r>
              <a:rPr lang="nl-NL" altLang="nl-NL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eaLnBrk="1" hangingPunct="1"/>
            <a:r>
              <a:rPr lang="nl-NL" altLang="nl-NL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Geen wijziging van uitgangspunten ten aanzien van capaciteitsverdeling. </a:t>
            </a:r>
          </a:p>
          <a:p>
            <a:pPr eaLnBrk="1" hangingPunct="1"/>
            <a:r>
              <a:rPr lang="nl-NL" altLang="nl-NL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beginselen van transparante, eerlijke, non-discriminatoire toegang en capaciteitsverdeling worden gehandhaafd. Evenals het uitgangspunt dat capaciteitsaanvragen zoveel mogelijk worden gehonoreerd.</a:t>
            </a:r>
            <a:endParaRPr lang="nl-NL" altLang="nl-NL" sz="2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nl-NL" altLang="nl-NL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Prioritering: vastgelegd is opnieuw dat het belang van (internationale) spoorgoederendiensten in situaties van overbelastverklaring, voldoende meeweegt bij het vaststellen van prioriteringscriteria.</a:t>
            </a:r>
            <a:endParaRPr lang="nl-NL" altLang="nl-NL" sz="2000" dirty="0" smtClean="0">
              <a:solidFill>
                <a:srgbClr val="800000"/>
              </a:solidFill>
            </a:endParaRPr>
          </a:p>
        </p:txBody>
      </p:sp>
      <p:pic>
        <p:nvPicPr>
          <p:cNvPr id="5" name="Picture 5" descr="logo_LegalRail_kl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89106"/>
            <a:ext cx="1524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485956"/>
            <a:ext cx="2792413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5329237"/>
          </a:xfrm>
        </p:spPr>
        <p:txBody>
          <a:bodyPr/>
          <a:lstStyle/>
          <a:p>
            <a:pPr marL="0" indent="0" algn="just">
              <a:buFontTx/>
              <a:buNone/>
            </a:pPr>
            <a:endParaRPr lang="nl-NL" altLang="nl-N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Tx/>
              <a:buNone/>
            </a:pPr>
            <a:r>
              <a:rPr lang="nl-NL" altLang="nl-N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Indien de infrastructuur (…) overbelast is verklaard, wordt bij de verdeling van capaciteit (…) prioriteit toegekend aan deelmarkten overeenkomstig onderstaande volgorde:</a:t>
            </a:r>
          </a:p>
          <a:p>
            <a:pPr marL="0" indent="0">
              <a:buFontTx/>
              <a:buNone/>
            </a:pPr>
            <a:endParaRPr lang="nl-NL" altLang="nl-NL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Tx/>
              <a:buNone/>
            </a:pPr>
            <a:r>
              <a:rPr lang="nl-NL" altLang="nl-NL" sz="1600" b="1" dirty="0" smtClean="0"/>
              <a:t>a. </a:t>
            </a:r>
            <a:r>
              <a:rPr lang="nl-NL" altLang="nl-NL" sz="1600" dirty="0" smtClean="0"/>
              <a:t>stadsgewestelijk openbaar vervoer;</a:t>
            </a:r>
          </a:p>
          <a:p>
            <a:pPr marL="0" indent="0">
              <a:buFontTx/>
              <a:buNone/>
            </a:pPr>
            <a:r>
              <a:rPr lang="nl-NL" altLang="nl-NL" sz="1600" b="1" dirty="0" smtClean="0"/>
              <a:t>b. </a:t>
            </a:r>
            <a:r>
              <a:rPr lang="nl-NL" altLang="nl-NL" sz="1600" dirty="0" smtClean="0"/>
              <a:t>nationaal openbaar vervoer;</a:t>
            </a:r>
          </a:p>
          <a:p>
            <a:pPr marL="0" indent="0">
              <a:buFontTx/>
              <a:buNone/>
            </a:pPr>
            <a:r>
              <a:rPr lang="nl-NL" altLang="nl-NL" sz="1600" b="1" dirty="0" smtClean="0"/>
              <a:t>c. </a:t>
            </a:r>
            <a:r>
              <a:rPr lang="nl-NL" altLang="nl-NL" sz="1600" dirty="0" smtClean="0"/>
              <a:t>internationaal openbaar vervoer, niet zijnde internationaal    hogesnelheidspersonenvervoer, met uitzondering van vervoer per nachttrein;</a:t>
            </a:r>
          </a:p>
          <a:p>
            <a:pPr marL="0" indent="0">
              <a:buFontTx/>
              <a:buNone/>
            </a:pPr>
            <a:r>
              <a:rPr lang="nl-NL" altLang="nl-NL" sz="1600" b="1" dirty="0" smtClean="0"/>
              <a:t>d. </a:t>
            </a:r>
            <a:r>
              <a:rPr lang="nl-NL" altLang="nl-NL" sz="1600" dirty="0" smtClean="0"/>
              <a:t>nationaal hogesnelheidspersonenvervoer;</a:t>
            </a:r>
          </a:p>
          <a:p>
            <a:pPr marL="0" indent="0">
              <a:buFontTx/>
              <a:buNone/>
            </a:pPr>
            <a:r>
              <a:rPr lang="nl-NL" altLang="nl-NL" sz="1600" b="1" dirty="0" smtClean="0"/>
              <a:t>e. </a:t>
            </a:r>
            <a:r>
              <a:rPr lang="nl-NL" altLang="nl-NL" sz="1600" dirty="0" smtClean="0"/>
              <a:t>internationaal hogesnelheidspersonenvervoer;</a:t>
            </a:r>
          </a:p>
          <a:p>
            <a:pPr marL="0" indent="0">
              <a:buFontTx/>
              <a:buNone/>
            </a:pPr>
            <a:r>
              <a:rPr lang="nl-NL" altLang="nl-NL" sz="1600" b="1" dirty="0" smtClean="0"/>
              <a:t>f. </a:t>
            </a:r>
            <a:r>
              <a:rPr lang="nl-NL" altLang="nl-NL" sz="1600" dirty="0" smtClean="0"/>
              <a:t>streekgewestelijk openbaar vervoer;</a:t>
            </a:r>
          </a:p>
          <a:p>
            <a:pPr marL="0" indent="0">
              <a:buFontTx/>
              <a:buNone/>
            </a:pPr>
            <a:r>
              <a:rPr lang="nl-NL" altLang="nl-NL" sz="1600" b="1" dirty="0" smtClean="0">
                <a:solidFill>
                  <a:srgbClr val="C00000"/>
                </a:solidFill>
              </a:rPr>
              <a:t>g. </a:t>
            </a:r>
            <a:r>
              <a:rPr lang="nl-NL" altLang="nl-NL" sz="1600" dirty="0" smtClean="0">
                <a:solidFill>
                  <a:srgbClr val="C00000"/>
                </a:solidFill>
              </a:rPr>
              <a:t>standaard goederenvervoer;</a:t>
            </a:r>
          </a:p>
          <a:p>
            <a:pPr marL="0" indent="0">
              <a:buFontTx/>
              <a:buNone/>
            </a:pPr>
            <a:r>
              <a:rPr lang="nl-NL" altLang="nl-NL" sz="1600" b="1" dirty="0" smtClean="0"/>
              <a:t>h. </a:t>
            </a:r>
            <a:r>
              <a:rPr lang="nl-NL" altLang="nl-NL" sz="1600" dirty="0" smtClean="0"/>
              <a:t>overig personenvervoer;</a:t>
            </a:r>
          </a:p>
          <a:p>
            <a:pPr marL="0" indent="0">
              <a:buFontTx/>
              <a:buNone/>
            </a:pPr>
            <a:r>
              <a:rPr lang="nl-NL" altLang="nl-NL" sz="1600" b="1" dirty="0" smtClean="0"/>
              <a:t>i. </a:t>
            </a:r>
            <a:r>
              <a:rPr lang="nl-NL" altLang="nl-NL" sz="1600" dirty="0" smtClean="0"/>
              <a:t>verkeer zonder vervoersfunctie.</a:t>
            </a:r>
          </a:p>
          <a:p>
            <a:pPr marL="0" indent="0">
              <a:buFontTx/>
              <a:buNone/>
            </a:pPr>
            <a:endParaRPr lang="nl-NL" altLang="nl-NL" sz="1600" dirty="0" smtClean="0">
              <a:solidFill>
                <a:srgbClr val="99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FontTx/>
              <a:buNone/>
            </a:pPr>
            <a:endParaRPr lang="nl-NL" altLang="nl-NL" sz="1600" dirty="0" smtClean="0">
              <a:solidFill>
                <a:srgbClr val="99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FontTx/>
              <a:buNone/>
            </a:pPr>
            <a:endParaRPr lang="nl-NL" altLang="nl-NL" sz="1600" dirty="0" smtClean="0">
              <a:solidFill>
                <a:srgbClr val="99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FontTx/>
              <a:buNone/>
            </a:pPr>
            <a:endParaRPr lang="nl-NL" altLang="nl-NL" sz="1600" dirty="0" smtClean="0">
              <a:solidFill>
                <a:srgbClr val="99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FontTx/>
              <a:buNone/>
            </a:pPr>
            <a:endParaRPr lang="nl-NL" altLang="nl-NL" sz="1600" dirty="0" smtClean="0">
              <a:solidFill>
                <a:srgbClr val="99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FontTx/>
              <a:buNone/>
            </a:pPr>
            <a:endParaRPr lang="nl-NL" altLang="nl-NL" sz="1600" dirty="0" smtClean="0">
              <a:solidFill>
                <a:srgbClr val="99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FontTx/>
              <a:buNone/>
            </a:pPr>
            <a:endParaRPr lang="nl-NL" altLang="nl-NL" sz="1600" dirty="0" smtClean="0">
              <a:solidFill>
                <a:srgbClr val="99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Tx/>
              <a:buNone/>
            </a:pPr>
            <a:endParaRPr lang="nl-NL" altLang="nl-NL" sz="1100" dirty="0" smtClean="0">
              <a:solidFill>
                <a:srgbClr val="990000"/>
              </a:solidFill>
              <a:cs typeface="Gisha" pitchFamily="34" charset="-79"/>
            </a:endParaRPr>
          </a:p>
          <a:p>
            <a:pPr marL="0" indent="0">
              <a:buFontTx/>
              <a:buNone/>
            </a:pPr>
            <a:r>
              <a:rPr lang="nl-NL" altLang="nl-NL" sz="1100" dirty="0" smtClean="0">
                <a:solidFill>
                  <a:srgbClr val="990000"/>
                </a:solidFill>
                <a:latin typeface="Gisha" pitchFamily="34" charset="-79"/>
                <a:cs typeface="Gisha" pitchFamily="34" charset="-79"/>
              </a:rPr>
              <a:t>LegalRail				      Sütö			          08 april 2016</a:t>
            </a:r>
          </a:p>
          <a:p>
            <a:pPr marL="0" indent="0">
              <a:buFontTx/>
              <a:buNone/>
            </a:pPr>
            <a:endParaRPr lang="nl-NL" altLang="nl-NL" sz="1100" dirty="0" smtClean="0">
              <a:solidFill>
                <a:srgbClr val="990000"/>
              </a:solidFill>
              <a:latin typeface="Gisha" pitchFamily="34" charset="-79"/>
              <a:cs typeface="Gisha" pitchFamily="34" charset="-79"/>
            </a:endParaRPr>
          </a:p>
          <a:p>
            <a:pPr marL="0" indent="0">
              <a:buFontTx/>
              <a:buNone/>
            </a:pPr>
            <a:endParaRPr lang="nl-NL" altLang="nl-NL" sz="1100" dirty="0" smtClean="0">
              <a:solidFill>
                <a:srgbClr val="990000"/>
              </a:solidFill>
              <a:latin typeface="Gisha" pitchFamily="34" charset="-79"/>
              <a:cs typeface="Gisha" pitchFamily="34" charset="-79"/>
            </a:endParaRPr>
          </a:p>
          <a:p>
            <a:pPr marL="0" indent="0">
              <a:buFontTx/>
              <a:buNone/>
            </a:pPr>
            <a:endParaRPr lang="nl-NL" altLang="nl-NL" sz="1100" dirty="0" smtClean="0">
              <a:solidFill>
                <a:srgbClr val="990000"/>
              </a:solidFill>
              <a:latin typeface="Gisha" pitchFamily="34" charset="-79"/>
              <a:cs typeface="Gisha" pitchFamily="34" charset="-79"/>
            </a:endParaRPr>
          </a:p>
          <a:p>
            <a:pPr marL="0" indent="0">
              <a:buFontTx/>
              <a:buNone/>
            </a:pPr>
            <a:endParaRPr lang="nl-NL" altLang="nl-NL" sz="1100" dirty="0" smtClean="0">
              <a:solidFill>
                <a:srgbClr val="990000"/>
              </a:solidFill>
              <a:latin typeface="Gisha" pitchFamily="34" charset="-79"/>
              <a:cs typeface="Gisha" pitchFamily="34" charset="-79"/>
            </a:endParaRPr>
          </a:p>
          <a:p>
            <a:pPr marL="0" indent="0">
              <a:buFontTx/>
              <a:buNone/>
            </a:pPr>
            <a:endParaRPr lang="nl-NL" altLang="nl-NL" sz="1100" dirty="0" smtClean="0">
              <a:solidFill>
                <a:srgbClr val="990000"/>
              </a:solidFill>
              <a:latin typeface="Gisha" pitchFamily="34" charset="-79"/>
              <a:cs typeface="Gisha" pitchFamily="34" charset="-79"/>
            </a:endParaRPr>
          </a:p>
          <a:p>
            <a:pPr marL="0" indent="0">
              <a:buFontTx/>
              <a:buNone/>
            </a:pPr>
            <a:endParaRPr lang="nl-NL" altLang="nl-NL" sz="1100" dirty="0" smtClean="0">
              <a:solidFill>
                <a:srgbClr val="990000"/>
              </a:solidFill>
              <a:latin typeface="Gisha" pitchFamily="34" charset="-79"/>
              <a:cs typeface="Gisha" pitchFamily="34" charset="-79"/>
            </a:endParaRPr>
          </a:p>
        </p:txBody>
      </p:sp>
      <p:sp>
        <p:nvSpPr>
          <p:cNvPr id="2355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Wijziging Besluit capaciteitsverdeling in 2015</a:t>
            </a:r>
          </a:p>
        </p:txBody>
      </p:sp>
      <p:pic>
        <p:nvPicPr>
          <p:cNvPr id="23556" name="Picture 5" descr="logo_LegalRail_kl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165850"/>
            <a:ext cx="1524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434933"/>
            <a:ext cx="2792413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Liberalisering spoormarkt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32923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nl-NL" sz="1100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FontTx/>
              <a:buNone/>
              <a:defRPr/>
            </a:pP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nl-NL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Spoorrichtlijn: 91/440/EEG introduceerde het </a:t>
            </a:r>
          </a:p>
          <a:p>
            <a:pPr marL="0" indent="0">
              <a:buFontTx/>
              <a:buNone/>
              <a:defRPr/>
            </a:pP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principe van </a:t>
            </a:r>
            <a:r>
              <a:rPr lang="nl-NL" sz="2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 access </a:t>
            </a: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 het spoor</a:t>
            </a:r>
          </a:p>
          <a:p>
            <a:pPr marL="0" indent="0">
              <a:buFontTx/>
              <a:buNone/>
              <a:defRPr/>
            </a:pPr>
            <a:endParaRPr 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Vier uitgangspunten:</a:t>
            </a:r>
          </a:p>
          <a:p>
            <a:pPr>
              <a:buFontTx/>
              <a:buChar char="-"/>
              <a:defRPr/>
            </a:pP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Bestuurlijke onafhankelijkheid van </a:t>
            </a:r>
            <a:r>
              <a:rPr lang="nl-NL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spoorweg-ondernemingen</a:t>
            </a:r>
            <a:endParaRPr 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Char char="-"/>
              <a:defRPr/>
            </a:pP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Financiële sanering</a:t>
            </a:r>
          </a:p>
          <a:p>
            <a:pPr>
              <a:buFontTx/>
              <a:buChar char="-"/>
              <a:defRPr/>
            </a:pP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Scheiding van beheer en vervoer</a:t>
            </a:r>
          </a:p>
          <a:p>
            <a:pPr>
              <a:buFontTx/>
              <a:buChar char="-"/>
              <a:defRPr/>
            </a:pP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Recht van toegang tot en doorvoer op spoorwegen voor spoorwegondernemingen die internationaal werken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nl-NL" sz="1100" dirty="0" smtClean="0">
              <a:solidFill>
                <a:srgbClr val="99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nl-NL" sz="1100" dirty="0" smtClean="0">
              <a:solidFill>
                <a:srgbClr val="99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nl-NL" sz="1100" dirty="0" smtClean="0">
                <a:solidFill>
                  <a:srgbClr val="99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NTHR-symposium 08 april 2016  Sütö</a:t>
            </a:r>
          </a:p>
          <a:p>
            <a:pPr marL="0" indent="0">
              <a:buFontTx/>
              <a:buNone/>
              <a:defRPr/>
            </a:pPr>
            <a:endParaRPr lang="nl-NL" sz="2400" dirty="0" smtClean="0">
              <a:solidFill>
                <a:srgbClr val="99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  <a:defRPr/>
            </a:pPr>
            <a:endParaRPr lang="nl-NL" sz="2400" dirty="0">
              <a:solidFill>
                <a:srgbClr val="99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  <a:defRPr/>
            </a:pPr>
            <a:endParaRPr lang="nl-NL" sz="2400" dirty="0" smtClean="0">
              <a:solidFill>
                <a:srgbClr val="99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  <a:defRPr/>
            </a:pPr>
            <a:endParaRPr lang="nl-NL" sz="2400" dirty="0" smtClean="0">
              <a:solidFill>
                <a:srgbClr val="99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  <a:defRPr/>
            </a:pPr>
            <a:endParaRPr lang="nl-NL" sz="2400" dirty="0">
              <a:solidFill>
                <a:srgbClr val="99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  <a:defRPr/>
            </a:pPr>
            <a:endParaRPr lang="nl-NL" sz="2400" dirty="0" smtClean="0">
              <a:solidFill>
                <a:srgbClr val="99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  <a:defRPr/>
            </a:pPr>
            <a:endParaRPr lang="nl-NL" sz="2400" dirty="0">
              <a:solidFill>
                <a:srgbClr val="99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  <a:defRPr/>
            </a:pPr>
            <a:endParaRPr lang="nl-NL" sz="2400" dirty="0" smtClean="0">
              <a:solidFill>
                <a:srgbClr val="99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  <a:defRPr/>
            </a:pPr>
            <a:endParaRPr lang="nl-NL" sz="1100" dirty="0" smtClean="0">
              <a:solidFill>
                <a:srgbClr val="99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FontTx/>
              <a:buNone/>
              <a:defRPr/>
            </a:pPr>
            <a:r>
              <a:rPr lang="nl-NL" sz="1100" dirty="0" smtClean="0">
                <a:solidFill>
                  <a:srgbClr val="99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LegalRail				</a:t>
            </a:r>
            <a:r>
              <a:rPr lang="nl-NL" sz="1100" dirty="0" err="1" smtClean="0">
                <a:solidFill>
                  <a:srgbClr val="99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Sütö</a:t>
            </a:r>
            <a:r>
              <a:rPr lang="nl-NL" sz="1100" dirty="0" smtClean="0">
                <a:solidFill>
                  <a:srgbClr val="99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			08 april 2016</a:t>
            </a:r>
            <a:endParaRPr lang="nl-NL" sz="1100" dirty="0">
              <a:solidFill>
                <a:srgbClr val="99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4" name="Picture 5" descr="logo_LegalRail_kl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165850"/>
            <a:ext cx="1524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inhoud 2"/>
          <p:cNvSpPr>
            <a:spLocks noGrp="1"/>
          </p:cNvSpPr>
          <p:nvPr>
            <p:ph idx="1"/>
          </p:nvPr>
        </p:nvSpPr>
        <p:spPr>
          <a:xfrm>
            <a:off x="458788" y="1268413"/>
            <a:ext cx="8229600" cy="5329237"/>
          </a:xfrm>
        </p:spPr>
        <p:txBody>
          <a:bodyPr/>
          <a:lstStyle/>
          <a:p>
            <a:pPr>
              <a:defRPr/>
            </a:pPr>
            <a:r>
              <a:rPr lang="nl-NL" alt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Elke wijziging van het Besluit capaciteitsverdeling in de afgelopen vijftien jaar verslechterde de positie van het spoorgoederenvervoer bij schaarste</a:t>
            </a:r>
          </a:p>
          <a:p>
            <a:pPr>
              <a:defRPr/>
            </a:pPr>
            <a:r>
              <a:rPr lang="nl-NL" alt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 huidige prioriteringsregeling is zo eenzijdig, dat het beginsel van eerlijke, non-discriminatoire toegang in het gedrang komt</a:t>
            </a:r>
          </a:p>
          <a:p>
            <a:pPr>
              <a:defRPr/>
            </a:pPr>
            <a:r>
              <a:rPr lang="nl-NL" altLang="nl-NL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Deze eenzijdige Nederlandse schaarste-regelgeving is niet te rijmen </a:t>
            </a:r>
            <a:r>
              <a:rPr lang="nl-NL" alt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  de (Europeesrechtelijke) opdracht om de ontwikkeling van het (</a:t>
            </a:r>
            <a:r>
              <a:rPr lang="nl-NL" alt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inter</a:t>
            </a:r>
            <a:r>
              <a:rPr lang="nl-NL" alt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)nationale spoorgoederenvervoer te bevorderen</a:t>
            </a:r>
          </a:p>
          <a:p>
            <a:pPr>
              <a:defRPr/>
            </a:pPr>
            <a:r>
              <a:rPr lang="nl-NL" altLang="nl-NL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  <a:r>
              <a:rPr lang="nl-NL" alt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oeilijk te verdedigen valt dat het belang van goederenvervoerdiensten bij het vaststellen van de prioritering </a:t>
            </a:r>
            <a:r>
              <a:rPr lang="nl-NL" altLang="nl-NL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in voldoende mate </a:t>
            </a:r>
            <a:r>
              <a:rPr lang="nl-NL" alt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heeft meegewogen</a:t>
            </a:r>
          </a:p>
          <a:p>
            <a:pPr>
              <a:defRPr/>
            </a:pPr>
            <a:r>
              <a:rPr lang="nl-NL" alt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… maar reizigers stemmen, containers en kolen niet. </a:t>
            </a:r>
          </a:p>
          <a:p>
            <a:pPr marL="0" indent="0" algn="just">
              <a:buFontTx/>
              <a:buNone/>
              <a:defRPr/>
            </a:pPr>
            <a:endParaRPr lang="nl-NL" altLang="nl-N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FontTx/>
              <a:buNone/>
              <a:defRPr/>
            </a:pPr>
            <a:endParaRPr lang="nl-NL" altLang="nl-N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nl-NL" sz="1100" dirty="0">
                <a:solidFill>
                  <a:srgbClr val="99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NTHR-symposium 08 april 2016 Sütö</a:t>
            </a:r>
          </a:p>
          <a:p>
            <a:pPr marL="0" indent="0" algn="just">
              <a:buFontTx/>
              <a:buNone/>
              <a:defRPr/>
            </a:pPr>
            <a:endParaRPr lang="nl-NL" altLang="nl-N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FontTx/>
              <a:buNone/>
              <a:defRPr/>
            </a:pPr>
            <a:endParaRPr lang="nl-NL" altLang="nl-N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FontTx/>
              <a:buNone/>
              <a:defRPr/>
            </a:pPr>
            <a:r>
              <a:rPr lang="nl-NL" altLang="nl-NL" sz="1600" dirty="0" smtClean="0">
                <a:solidFill>
                  <a:srgbClr val="990000"/>
                </a:solidFill>
                <a:latin typeface="Gisha" pitchFamily="34" charset="-79"/>
                <a:cs typeface="Gisha" pitchFamily="34" charset="-79"/>
              </a:rPr>
              <a:t>LegalRail			      Sütö		          08 april 2016</a:t>
            </a:r>
          </a:p>
          <a:p>
            <a:pPr marL="0" indent="0" algn="just">
              <a:buFontTx/>
              <a:buNone/>
              <a:defRPr/>
            </a:pPr>
            <a:endParaRPr lang="nl-NL" altLang="nl-NL" sz="1600" dirty="0" smtClean="0">
              <a:solidFill>
                <a:srgbClr val="99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FontTx/>
              <a:buNone/>
              <a:defRPr/>
            </a:pPr>
            <a:endParaRPr lang="nl-NL" altLang="nl-NL" sz="1600" dirty="0" smtClean="0">
              <a:solidFill>
                <a:srgbClr val="99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FontTx/>
              <a:buNone/>
              <a:defRPr/>
            </a:pPr>
            <a:endParaRPr lang="nl-NL" altLang="nl-NL" sz="1600" dirty="0" smtClean="0">
              <a:solidFill>
                <a:srgbClr val="99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FontTx/>
              <a:buNone/>
              <a:defRPr/>
            </a:pPr>
            <a:endParaRPr lang="nl-NL" altLang="nl-NL" sz="1600" dirty="0" smtClean="0">
              <a:solidFill>
                <a:srgbClr val="99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FontTx/>
              <a:buNone/>
              <a:defRPr/>
            </a:pPr>
            <a:endParaRPr lang="nl-NL" altLang="nl-NL" sz="1600" dirty="0" smtClean="0">
              <a:solidFill>
                <a:srgbClr val="99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Tx/>
              <a:buNone/>
              <a:defRPr/>
            </a:pPr>
            <a:endParaRPr lang="nl-NL" altLang="nl-NL" sz="1100" dirty="0" smtClean="0">
              <a:solidFill>
                <a:srgbClr val="990000"/>
              </a:solidFill>
              <a:cs typeface="Gisha" pitchFamily="34" charset="-79"/>
            </a:endParaRPr>
          </a:p>
          <a:p>
            <a:pPr marL="0" indent="0">
              <a:buFontTx/>
              <a:buNone/>
              <a:defRPr/>
            </a:pPr>
            <a:endParaRPr lang="nl-NL" altLang="nl-NL" sz="1100" dirty="0" smtClean="0">
              <a:solidFill>
                <a:srgbClr val="990000"/>
              </a:solidFill>
              <a:latin typeface="Gisha" pitchFamily="34" charset="-79"/>
              <a:cs typeface="Gisha" pitchFamily="34" charset="-79"/>
            </a:endParaRPr>
          </a:p>
          <a:p>
            <a:pPr marL="0" indent="0">
              <a:buFontTx/>
              <a:buNone/>
              <a:defRPr/>
            </a:pPr>
            <a:endParaRPr lang="nl-NL" altLang="nl-NL" sz="1100" dirty="0" smtClean="0">
              <a:solidFill>
                <a:srgbClr val="990000"/>
              </a:solidFill>
              <a:latin typeface="Gisha" pitchFamily="34" charset="-79"/>
              <a:cs typeface="Gisha" pitchFamily="34" charset="-79"/>
            </a:endParaRPr>
          </a:p>
          <a:p>
            <a:pPr marL="0" indent="0">
              <a:buFontTx/>
              <a:buNone/>
              <a:defRPr/>
            </a:pPr>
            <a:endParaRPr lang="nl-NL" altLang="nl-NL" sz="1100" dirty="0" smtClean="0">
              <a:solidFill>
                <a:srgbClr val="990000"/>
              </a:solidFill>
              <a:latin typeface="Gisha" pitchFamily="34" charset="-79"/>
              <a:cs typeface="Gisha" pitchFamily="34" charset="-79"/>
            </a:endParaRPr>
          </a:p>
          <a:p>
            <a:pPr marL="0" indent="0">
              <a:buFontTx/>
              <a:buNone/>
              <a:defRPr/>
            </a:pPr>
            <a:endParaRPr lang="nl-NL" altLang="nl-NL" sz="1100" dirty="0" smtClean="0">
              <a:solidFill>
                <a:srgbClr val="990000"/>
              </a:solidFill>
              <a:latin typeface="Gisha" pitchFamily="34" charset="-79"/>
              <a:cs typeface="Gisha" pitchFamily="34" charset="-79"/>
            </a:endParaRPr>
          </a:p>
          <a:p>
            <a:pPr marL="0" indent="0">
              <a:buFontTx/>
              <a:buNone/>
              <a:defRPr/>
            </a:pPr>
            <a:endParaRPr lang="nl-NL" altLang="nl-NL" sz="1100" dirty="0" smtClean="0">
              <a:solidFill>
                <a:srgbClr val="990000"/>
              </a:solidFill>
              <a:latin typeface="Gisha" pitchFamily="34" charset="-79"/>
              <a:cs typeface="Gisha" pitchFamily="34" charset="-79"/>
            </a:endParaRPr>
          </a:p>
          <a:p>
            <a:pPr marL="0" indent="0">
              <a:buFontTx/>
              <a:buNone/>
              <a:defRPr/>
            </a:pPr>
            <a:endParaRPr lang="nl-NL" altLang="nl-NL" sz="1100" dirty="0" smtClean="0">
              <a:solidFill>
                <a:srgbClr val="990000"/>
              </a:solidFill>
              <a:latin typeface="Gisha" pitchFamily="34" charset="-79"/>
              <a:cs typeface="Gisha" pitchFamily="34" charset="-79"/>
            </a:endParaRPr>
          </a:p>
        </p:txBody>
      </p:sp>
      <p:sp>
        <p:nvSpPr>
          <p:cNvPr id="2457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Conclusie</a:t>
            </a:r>
          </a:p>
        </p:txBody>
      </p:sp>
      <p:pic>
        <p:nvPicPr>
          <p:cNvPr id="24580" name="Picture 5" descr="logo_LegalRail_kl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165850"/>
            <a:ext cx="1524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>
                <a:solidFill>
                  <a:srgbClr val="990000"/>
                </a:solidFill>
              </a:rPr>
              <a:t>Slot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nl-NL" altLang="nl-NL" dirty="0" smtClean="0"/>
          </a:p>
          <a:p>
            <a:pPr marL="0" indent="0" eaLnBrk="1" hangingPunct="1">
              <a:buFontTx/>
              <a:buNone/>
              <a:defRPr/>
            </a:pPr>
            <a:r>
              <a:rPr lang="nl-NL" altLang="nl-NL" dirty="0"/>
              <a:t>V</a:t>
            </a:r>
            <a:r>
              <a:rPr lang="nl-NL" altLang="nl-NL" dirty="0" smtClean="0"/>
              <a:t>ragen?</a:t>
            </a:r>
          </a:p>
          <a:p>
            <a:pPr marL="0" indent="0" eaLnBrk="1" hangingPunct="1">
              <a:buFontTx/>
              <a:buNone/>
              <a:defRPr/>
            </a:pPr>
            <a:r>
              <a:rPr lang="nl-NL" altLang="nl-NL" dirty="0" smtClean="0"/>
              <a:t>Opmerkingen?</a:t>
            </a:r>
          </a:p>
          <a:p>
            <a:pPr eaLnBrk="1" hangingPunct="1">
              <a:buFontTx/>
              <a:buChar char="-"/>
              <a:defRPr/>
            </a:pPr>
            <a:endParaRPr lang="nl-NL" altLang="nl-NL" dirty="0"/>
          </a:p>
          <a:p>
            <a:pPr marL="457200" lvl="1" indent="0" eaLnBrk="1" hangingPunct="1">
              <a:buFontTx/>
              <a:buNone/>
              <a:defRPr/>
            </a:pPr>
            <a:r>
              <a:rPr lang="nl-NL" altLang="nl-NL" dirty="0" smtClean="0"/>
              <a:t>		DANK VOOR UW AANDACHT!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594184" y="6237312"/>
            <a:ext cx="828496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nl-NL" altLang="nl-NL" sz="1200" dirty="0">
                <a:solidFill>
                  <a:srgbClr val="990000"/>
                </a:solidFill>
              </a:rPr>
              <a:t>NTHR-symposium 08 april 2016                  		</a:t>
            </a:r>
            <a:r>
              <a:rPr lang="nl-NL" altLang="nl-NL" sz="1200" dirty="0" smtClean="0">
                <a:solidFill>
                  <a:srgbClr val="990000"/>
                </a:solidFill>
              </a:rPr>
              <a:t>		© </a:t>
            </a:r>
            <a:r>
              <a:rPr lang="nl-NL" altLang="nl-NL" sz="1200" dirty="0">
                <a:solidFill>
                  <a:srgbClr val="990000"/>
                </a:solidFill>
              </a:rPr>
              <a:t>LegalRail, V.J.A. </a:t>
            </a:r>
            <a:r>
              <a:rPr lang="nl-NL" altLang="nl-NL" sz="1200" dirty="0" err="1">
                <a:solidFill>
                  <a:srgbClr val="990000"/>
                </a:solidFill>
              </a:rPr>
              <a:t>Süt</a:t>
            </a:r>
            <a:r>
              <a:rPr lang="en-US" altLang="nl-NL" sz="1200" dirty="0">
                <a:solidFill>
                  <a:srgbClr val="990000"/>
                </a:solidFill>
              </a:rPr>
              <a:t>ő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Recht van toegang</a:t>
            </a:r>
          </a:p>
        </p:txBody>
      </p:sp>
      <p:sp>
        <p:nvSpPr>
          <p:cNvPr id="3" name="Rechthoek 2"/>
          <p:cNvSpPr/>
          <p:nvPr/>
        </p:nvSpPr>
        <p:spPr>
          <a:xfrm>
            <a:off x="468313" y="1268413"/>
            <a:ext cx="8064500" cy="61555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Artikel 10 RL 91/440/EEG:</a:t>
            </a:r>
          </a:p>
          <a:p>
            <a:pPr>
              <a:defRPr/>
            </a:pPr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“Spoorwegondernemingen (…) krijgen onder 	billijke voorwaarden toegang tot de 	infrastructuur in andere lidstaten met het 	oog op de exploitatie van internationale 	gecombineerde goederenvervoer-	diensten.”</a:t>
            </a:r>
          </a:p>
          <a:p>
            <a:pPr>
              <a:defRPr/>
            </a:pPr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Later werd dit toegangsrecht uitgebreid voor internationale passagiersdiensten (vgl. artikel 10bis RL 91/440/EEG)</a:t>
            </a:r>
          </a:p>
          <a:p>
            <a:pPr>
              <a:defRPr/>
            </a:pPr>
            <a:endParaRPr lang="nl-NL" sz="2400" kern="0" dirty="0">
              <a:solidFill>
                <a:srgbClr val="99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nl-NL" sz="1100" kern="0" dirty="0" smtClean="0">
                <a:solidFill>
                  <a:srgbClr val="99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NTHR-symposium 08 april 2016 Sütö</a:t>
            </a:r>
            <a:endParaRPr lang="nl-NL" sz="1100" kern="0" dirty="0">
              <a:solidFill>
                <a:srgbClr val="99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</p:txBody>
      </p:sp>
      <p:pic>
        <p:nvPicPr>
          <p:cNvPr id="4" name="Picture 5" descr="logo_LegalRail_kl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165850"/>
            <a:ext cx="1524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Specificatie toegang, capaciteitsverdeling</a:t>
            </a:r>
          </a:p>
        </p:txBody>
      </p:sp>
      <p:sp>
        <p:nvSpPr>
          <p:cNvPr id="7171" name="Rechthoek 2"/>
          <p:cNvSpPr>
            <a:spLocks noChangeArrowheads="1"/>
          </p:cNvSpPr>
          <p:nvPr/>
        </p:nvSpPr>
        <p:spPr bwMode="auto">
          <a:xfrm>
            <a:off x="468313" y="1557338"/>
            <a:ext cx="8135937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nl-NL" altLang="nl-N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alt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RICHTLIJN 95/19/EG</a:t>
            </a:r>
          </a:p>
          <a:p>
            <a:endParaRPr lang="nl-NL" altLang="nl-N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altLang="nl-NL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 </a:t>
            </a:r>
            <a:r>
              <a:rPr lang="nl-NL" altLang="nl-NL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het </a:t>
            </a:r>
            <a:r>
              <a:rPr lang="nl-NL" altLang="nl-NL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(…) noodzakelijk </a:t>
            </a:r>
            <a:r>
              <a:rPr lang="nl-NL" altLang="nl-NL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is een stelsel voor de toewijzing van spoorweginfrastructuur-capaciteit en de heffing van gebruiksrechten voor de infrastructuur in te stellen dat in de gehele Gemeenschap op niet-discriminerende en uniforme wijze wordt toegepast;</a:t>
            </a:r>
          </a:p>
          <a:p>
            <a:endParaRPr lang="nl-NL" altLang="nl-N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172" name="Picture 5" descr="logo_LegalRail_kl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165850"/>
            <a:ext cx="1524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93" y="6362700"/>
            <a:ext cx="244475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Implementatie capaciteitstoewijzing</a:t>
            </a:r>
          </a:p>
        </p:txBody>
      </p:sp>
      <p:sp>
        <p:nvSpPr>
          <p:cNvPr id="8195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329237"/>
          </a:xfrm>
        </p:spPr>
        <p:txBody>
          <a:bodyPr/>
          <a:lstStyle/>
          <a:p>
            <a:pPr marL="0" indent="0">
              <a:buFontTx/>
              <a:buNone/>
            </a:pPr>
            <a:endParaRPr lang="nl-NL" altLang="nl-NL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nl-NL" altLang="nl-N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Implementatie van RL 95/19/EG geschiedde in 1998 in de Spoorwegwet 1875:</a:t>
            </a:r>
          </a:p>
          <a:p>
            <a:r>
              <a:rPr lang="nl-NL" altLang="nl-N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recht van toegang en doorvoer </a:t>
            </a:r>
          </a:p>
          <a:p>
            <a:r>
              <a:rPr lang="nl-NL" altLang="nl-N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 toewijzing van capaciteit (in NL ong. 6800 km spoor)</a:t>
            </a:r>
          </a:p>
          <a:p>
            <a:r>
              <a:rPr lang="nl-NL" altLang="nl-N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Uitgangspunt: aangevraagde capaciteit wordt in principe toegewezen.</a:t>
            </a:r>
          </a:p>
          <a:p>
            <a:r>
              <a:rPr lang="nl-NL" altLang="nl-N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Belangrijke Europese  voorwaarden: transparantie, en toewijzing op billijke, non-discriminatoire wijze</a:t>
            </a: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endParaRPr lang="nl-NL" sz="1100" dirty="0" smtClean="0">
              <a:solidFill>
                <a:srgbClr val="99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endParaRPr lang="nl-NL" sz="1100" dirty="0">
              <a:solidFill>
                <a:srgbClr val="99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endParaRPr lang="nl-NL" sz="1100" dirty="0" smtClean="0">
              <a:solidFill>
                <a:srgbClr val="99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endParaRPr lang="nl-NL" sz="1100" dirty="0">
              <a:solidFill>
                <a:srgbClr val="99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nl-NL" sz="1100" dirty="0" smtClean="0">
                <a:solidFill>
                  <a:srgbClr val="99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NTHR-symposium </a:t>
            </a:r>
            <a:r>
              <a:rPr lang="nl-NL" sz="1100" dirty="0">
                <a:solidFill>
                  <a:srgbClr val="99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08 april 2016 Sütö</a:t>
            </a:r>
          </a:p>
          <a:p>
            <a:pPr marL="0" indent="0">
              <a:buFontTx/>
              <a:buNone/>
            </a:pPr>
            <a:endParaRPr lang="nl-NL" altLang="nl-NL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Tx/>
              <a:buNone/>
            </a:pPr>
            <a:endParaRPr lang="nl-NL" altLang="nl-NL" sz="1100" dirty="0" smtClean="0">
              <a:latin typeface="Gisha" pitchFamily="34" charset="-79"/>
              <a:cs typeface="Gisha" pitchFamily="34" charset="-79"/>
            </a:endParaRPr>
          </a:p>
          <a:p>
            <a:pPr marL="0" indent="0">
              <a:buFontTx/>
              <a:buNone/>
            </a:pPr>
            <a:endParaRPr lang="nl-NL" altLang="nl-NL" sz="1100" dirty="0" smtClean="0">
              <a:solidFill>
                <a:srgbClr val="990000"/>
              </a:solidFill>
              <a:latin typeface="Gisha" pitchFamily="34" charset="-79"/>
              <a:cs typeface="Gisha" pitchFamily="34" charset="-79"/>
            </a:endParaRPr>
          </a:p>
          <a:p>
            <a:pPr marL="0" indent="0">
              <a:buFontTx/>
              <a:buNone/>
            </a:pPr>
            <a:endParaRPr lang="nl-NL" altLang="nl-NL" sz="1100" dirty="0" smtClean="0">
              <a:solidFill>
                <a:srgbClr val="990000"/>
              </a:solidFill>
              <a:latin typeface="Gisha" pitchFamily="34" charset="-79"/>
              <a:cs typeface="Gisha" pitchFamily="34" charset="-79"/>
            </a:endParaRPr>
          </a:p>
          <a:p>
            <a:pPr marL="0" indent="0">
              <a:buFontTx/>
              <a:buNone/>
            </a:pPr>
            <a:endParaRPr lang="nl-NL" altLang="nl-NL" sz="1100" dirty="0" smtClean="0">
              <a:solidFill>
                <a:srgbClr val="990000"/>
              </a:solidFill>
              <a:latin typeface="Gisha" pitchFamily="34" charset="-79"/>
              <a:cs typeface="Gisha" pitchFamily="34" charset="-79"/>
            </a:endParaRPr>
          </a:p>
          <a:p>
            <a:pPr marL="0" indent="0">
              <a:buFontTx/>
              <a:buNone/>
            </a:pPr>
            <a:endParaRPr lang="nl-NL" altLang="nl-NL" sz="1100" dirty="0" smtClean="0">
              <a:solidFill>
                <a:srgbClr val="990000"/>
              </a:solidFill>
              <a:latin typeface="Gisha" pitchFamily="34" charset="-79"/>
              <a:cs typeface="Gisha" pitchFamily="34" charset="-79"/>
            </a:endParaRPr>
          </a:p>
          <a:p>
            <a:pPr marL="0" indent="0">
              <a:buFontTx/>
              <a:buNone/>
            </a:pPr>
            <a:endParaRPr lang="nl-NL" altLang="nl-NL" sz="1100" dirty="0" smtClean="0">
              <a:solidFill>
                <a:srgbClr val="990000"/>
              </a:solidFill>
              <a:latin typeface="Gisha" pitchFamily="34" charset="-79"/>
              <a:cs typeface="Gisha" pitchFamily="34" charset="-79"/>
            </a:endParaRPr>
          </a:p>
          <a:p>
            <a:pPr marL="0" indent="0">
              <a:buFontTx/>
              <a:buNone/>
            </a:pPr>
            <a:endParaRPr lang="nl-NL" altLang="nl-NL" sz="1100" dirty="0" smtClean="0">
              <a:solidFill>
                <a:srgbClr val="990000"/>
              </a:solidFill>
              <a:latin typeface="Gisha" pitchFamily="34" charset="-79"/>
              <a:cs typeface="Gisha" pitchFamily="34" charset="-79"/>
            </a:endParaRPr>
          </a:p>
          <a:p>
            <a:pPr marL="0" indent="0">
              <a:buFontTx/>
              <a:buNone/>
            </a:pPr>
            <a:endParaRPr lang="nl-NL" altLang="nl-NL" sz="1100" dirty="0" smtClean="0">
              <a:solidFill>
                <a:srgbClr val="990000"/>
              </a:solidFill>
              <a:latin typeface="Gisha" pitchFamily="34" charset="-79"/>
              <a:cs typeface="Gisha" pitchFamily="34" charset="-79"/>
            </a:endParaRPr>
          </a:p>
          <a:p>
            <a:pPr marL="0" indent="0">
              <a:buFontTx/>
              <a:buNone/>
            </a:pPr>
            <a:endParaRPr lang="nl-NL" altLang="nl-NL" sz="1100" dirty="0" smtClean="0">
              <a:solidFill>
                <a:srgbClr val="990000"/>
              </a:solidFill>
              <a:latin typeface="Gisha" pitchFamily="34" charset="-79"/>
              <a:cs typeface="Gisha" pitchFamily="34" charset="-79"/>
            </a:endParaRPr>
          </a:p>
          <a:p>
            <a:pPr marL="0" indent="0">
              <a:buFontTx/>
              <a:buNone/>
            </a:pPr>
            <a:endParaRPr lang="nl-NL" altLang="nl-NL" sz="1100" dirty="0" smtClean="0">
              <a:solidFill>
                <a:srgbClr val="990000"/>
              </a:solidFill>
              <a:latin typeface="Gisha" pitchFamily="34" charset="-79"/>
              <a:cs typeface="Gisha" pitchFamily="34" charset="-79"/>
            </a:endParaRPr>
          </a:p>
          <a:p>
            <a:pPr marL="0" indent="0">
              <a:buFontTx/>
              <a:buNone/>
            </a:pPr>
            <a:endParaRPr lang="nl-NL" altLang="nl-NL" sz="1100" dirty="0" smtClean="0">
              <a:solidFill>
                <a:srgbClr val="990000"/>
              </a:solidFill>
              <a:latin typeface="Gisha" pitchFamily="34" charset="-79"/>
              <a:cs typeface="Gisha" pitchFamily="34" charset="-79"/>
            </a:endParaRPr>
          </a:p>
          <a:p>
            <a:pPr marL="0" indent="0">
              <a:buFontTx/>
              <a:buNone/>
            </a:pPr>
            <a:endParaRPr lang="nl-NL" altLang="nl-NL" sz="1100" dirty="0" smtClean="0">
              <a:solidFill>
                <a:srgbClr val="990000"/>
              </a:solidFill>
              <a:latin typeface="Gisha" pitchFamily="34" charset="-79"/>
              <a:cs typeface="Gisha" pitchFamily="34" charset="-79"/>
            </a:endParaRPr>
          </a:p>
          <a:p>
            <a:pPr marL="0" indent="0">
              <a:buFontTx/>
              <a:buNone/>
            </a:pPr>
            <a:r>
              <a:rPr lang="nl-NL" altLang="nl-NL" sz="1100" dirty="0" err="1" smtClean="0">
                <a:solidFill>
                  <a:srgbClr val="990000"/>
                </a:solidFill>
                <a:latin typeface="Gisha" pitchFamily="34" charset="-79"/>
                <a:cs typeface="Gisha" pitchFamily="34" charset="-79"/>
              </a:rPr>
              <a:t>LegalRail</a:t>
            </a:r>
            <a:r>
              <a:rPr lang="nl-NL" altLang="nl-NL" sz="1100" dirty="0" smtClean="0">
                <a:solidFill>
                  <a:srgbClr val="990000"/>
                </a:solidFill>
                <a:latin typeface="Gisha" pitchFamily="34" charset="-79"/>
                <a:cs typeface="Gisha" pitchFamily="34" charset="-79"/>
              </a:rPr>
              <a:t>				      </a:t>
            </a:r>
            <a:r>
              <a:rPr lang="nl-NL" altLang="nl-NL" sz="1100" dirty="0" err="1" smtClean="0">
                <a:solidFill>
                  <a:srgbClr val="990000"/>
                </a:solidFill>
                <a:latin typeface="Gisha" pitchFamily="34" charset="-79"/>
                <a:cs typeface="Gisha" pitchFamily="34" charset="-79"/>
              </a:rPr>
              <a:t>Sütö</a:t>
            </a:r>
            <a:r>
              <a:rPr lang="nl-NL" altLang="nl-NL" sz="1100" dirty="0" smtClean="0">
                <a:solidFill>
                  <a:srgbClr val="990000"/>
                </a:solidFill>
                <a:latin typeface="Gisha" pitchFamily="34" charset="-79"/>
                <a:cs typeface="Gisha" pitchFamily="34" charset="-79"/>
              </a:rPr>
              <a:t>			          08 april 2016</a:t>
            </a:r>
          </a:p>
          <a:p>
            <a:pPr marL="0" indent="0">
              <a:buFontTx/>
              <a:buNone/>
            </a:pPr>
            <a:endParaRPr lang="nl-NL" altLang="nl-NL" sz="1100" dirty="0" smtClean="0">
              <a:solidFill>
                <a:srgbClr val="990000"/>
              </a:solidFill>
              <a:latin typeface="Gisha" pitchFamily="34" charset="-79"/>
              <a:cs typeface="Gisha" pitchFamily="34" charset="-79"/>
            </a:endParaRPr>
          </a:p>
          <a:p>
            <a:pPr marL="0" indent="0">
              <a:buFontTx/>
              <a:buNone/>
            </a:pPr>
            <a:endParaRPr lang="nl-NL" altLang="nl-NL" sz="1100" dirty="0" smtClean="0">
              <a:solidFill>
                <a:srgbClr val="990000"/>
              </a:solidFill>
              <a:latin typeface="Gisha" pitchFamily="34" charset="-79"/>
              <a:cs typeface="Gisha" pitchFamily="34" charset="-79"/>
            </a:endParaRPr>
          </a:p>
          <a:p>
            <a:pPr marL="0" indent="0">
              <a:buFontTx/>
              <a:buNone/>
            </a:pPr>
            <a:endParaRPr lang="nl-NL" altLang="nl-NL" sz="1100" dirty="0" smtClean="0">
              <a:solidFill>
                <a:srgbClr val="990000"/>
              </a:solidFill>
              <a:latin typeface="Gisha" pitchFamily="34" charset="-79"/>
              <a:cs typeface="Gisha" pitchFamily="34" charset="-79"/>
            </a:endParaRPr>
          </a:p>
          <a:p>
            <a:pPr marL="0" indent="0">
              <a:buFontTx/>
              <a:buNone/>
            </a:pPr>
            <a:endParaRPr lang="nl-NL" altLang="nl-NL" sz="1100" dirty="0" smtClean="0">
              <a:solidFill>
                <a:srgbClr val="990000"/>
              </a:solidFill>
              <a:latin typeface="Gisha" pitchFamily="34" charset="-79"/>
              <a:cs typeface="Gisha" pitchFamily="34" charset="-79"/>
            </a:endParaRPr>
          </a:p>
          <a:p>
            <a:pPr marL="0" indent="0">
              <a:buFontTx/>
              <a:buNone/>
            </a:pPr>
            <a:endParaRPr lang="nl-NL" altLang="nl-NL" sz="1100" dirty="0" smtClean="0">
              <a:solidFill>
                <a:srgbClr val="990000"/>
              </a:solidFill>
              <a:latin typeface="Gisha" pitchFamily="34" charset="-79"/>
              <a:cs typeface="Gisha" pitchFamily="34" charset="-79"/>
            </a:endParaRPr>
          </a:p>
          <a:p>
            <a:pPr marL="0" indent="0">
              <a:buFontTx/>
              <a:buNone/>
            </a:pPr>
            <a:endParaRPr lang="nl-NL" altLang="nl-NL" sz="1100" dirty="0" smtClean="0">
              <a:solidFill>
                <a:srgbClr val="990000"/>
              </a:solidFill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8196" name="Picture 5" descr="logo_LegalRail_kl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165850"/>
            <a:ext cx="1524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4548188" cy="648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 descr="http://www.tunnelvariant.nu/Goederenspoorlijnen-Nederland-2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88913"/>
            <a:ext cx="4618037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Capaciteitsverdeling in NL</a:t>
            </a:r>
          </a:p>
        </p:txBody>
      </p:sp>
      <p:sp>
        <p:nvSpPr>
          <p:cNvPr id="1024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329237"/>
          </a:xfrm>
        </p:spPr>
        <p:txBody>
          <a:bodyPr/>
          <a:lstStyle/>
          <a:p>
            <a:pPr marL="0" indent="0">
              <a:buFontTx/>
              <a:buNone/>
            </a:pPr>
            <a:endParaRPr lang="nl-NL" altLang="nl-NL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Tx/>
              <a:buNone/>
            </a:pPr>
            <a:r>
              <a:rPr lang="nl-NL" altLang="nl-N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nl-NL" altLang="nl-NL" sz="24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nl-NL" altLang="nl-N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besluit over capaciteitsverdeling: </a:t>
            </a:r>
          </a:p>
          <a:p>
            <a:pPr marL="0" indent="0">
              <a:buFontTx/>
              <a:buNone/>
            </a:pPr>
            <a:r>
              <a:rPr lang="nl-NL" altLang="nl-N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Interimbesluit capaciteitstoewijzing spoorwegen 2000:</a:t>
            </a:r>
          </a:p>
          <a:p>
            <a:pPr>
              <a:buFont typeface="Arial" charset="0"/>
              <a:buChar char="•"/>
            </a:pPr>
            <a:r>
              <a:rPr lang="nl-NL" altLang="nl-NL" sz="2400" dirty="0" smtClean="0">
                <a:solidFill>
                  <a:srgbClr val="000000"/>
                </a:solidFill>
                <a:latin typeface="Verdana" pitchFamily="34" charset="0"/>
              </a:rPr>
              <a:t>beschikbaar stellen van naar plaats, omvang, tijd en duur omschreven spoorweginfrastructuur </a:t>
            </a:r>
          </a:p>
          <a:p>
            <a:pPr>
              <a:buFont typeface="Arial" charset="0"/>
              <a:buChar char="•"/>
            </a:pPr>
            <a:r>
              <a:rPr lang="nl-NL" altLang="nl-NL" sz="2400" dirty="0" smtClean="0">
                <a:solidFill>
                  <a:srgbClr val="000000"/>
                </a:solidFill>
                <a:latin typeface="Verdana" pitchFamily="34" charset="0"/>
              </a:rPr>
              <a:t>door de beheerder </a:t>
            </a:r>
          </a:p>
          <a:p>
            <a:pPr>
              <a:buFont typeface="Arial" charset="0"/>
              <a:buChar char="•"/>
            </a:pPr>
            <a:r>
              <a:rPr lang="nl-NL" altLang="nl-NL" sz="2400" dirty="0" smtClean="0">
                <a:solidFill>
                  <a:srgbClr val="000000"/>
                </a:solidFill>
                <a:latin typeface="Verdana" pitchFamily="34" charset="0"/>
              </a:rPr>
              <a:t>uitgangspunten van non-discriminatie e.d. </a:t>
            </a:r>
          </a:p>
          <a:p>
            <a:pPr>
              <a:buFont typeface="Arial" charset="0"/>
              <a:buChar char="•"/>
            </a:pPr>
            <a:r>
              <a:rPr lang="nl-NL" altLang="nl-NL" sz="2400" dirty="0" smtClean="0">
                <a:solidFill>
                  <a:srgbClr val="000000"/>
                </a:solidFill>
                <a:latin typeface="Verdana" pitchFamily="34" charset="0"/>
              </a:rPr>
              <a:t>procedureregels</a:t>
            </a:r>
          </a:p>
          <a:p>
            <a:pPr>
              <a:buFont typeface="Arial" charset="0"/>
              <a:buChar char="•"/>
            </a:pPr>
            <a:r>
              <a:rPr lang="nl-NL" altLang="nl-NL" sz="2400" dirty="0" smtClean="0">
                <a:solidFill>
                  <a:srgbClr val="000000"/>
                </a:solidFill>
                <a:latin typeface="Verdana" pitchFamily="34" charset="0"/>
              </a:rPr>
              <a:t>geschilbeslechting</a:t>
            </a:r>
            <a:endParaRPr lang="nl-NL" altLang="nl-NL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buNone/>
            </a:pPr>
            <a:endParaRPr lang="nl-NL" sz="1100" dirty="0" smtClean="0">
              <a:solidFill>
                <a:srgbClr val="99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buNone/>
            </a:pPr>
            <a:endParaRPr lang="nl-NL" sz="1100" dirty="0">
              <a:solidFill>
                <a:srgbClr val="99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buNone/>
            </a:pPr>
            <a:endParaRPr lang="nl-NL" sz="1100" dirty="0" smtClean="0">
              <a:solidFill>
                <a:srgbClr val="99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buNone/>
            </a:pPr>
            <a:endParaRPr lang="nl-NL" sz="1100" dirty="0">
              <a:solidFill>
                <a:srgbClr val="99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buNone/>
            </a:pPr>
            <a:r>
              <a:rPr lang="nl-NL" sz="1100" dirty="0" smtClean="0">
                <a:solidFill>
                  <a:srgbClr val="99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NTHR-symposium </a:t>
            </a:r>
            <a:r>
              <a:rPr lang="nl-NL" sz="1100" dirty="0">
                <a:solidFill>
                  <a:srgbClr val="99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08 april 2016 Sütö</a:t>
            </a:r>
          </a:p>
          <a:p>
            <a:pPr marL="0" indent="0">
              <a:buFontTx/>
              <a:buNone/>
            </a:pPr>
            <a:endParaRPr lang="nl-NL" altLang="nl-NL" sz="1100" dirty="0" smtClean="0">
              <a:latin typeface="Gisha" pitchFamily="34" charset="-79"/>
              <a:cs typeface="Gisha" pitchFamily="34" charset="-79"/>
            </a:endParaRPr>
          </a:p>
          <a:p>
            <a:pPr marL="0" indent="0">
              <a:buFontTx/>
              <a:buNone/>
            </a:pPr>
            <a:endParaRPr lang="nl-NL" altLang="nl-NL" sz="1100" dirty="0" smtClean="0">
              <a:solidFill>
                <a:srgbClr val="990000"/>
              </a:solidFill>
              <a:latin typeface="Gisha" pitchFamily="34" charset="-79"/>
              <a:cs typeface="Gisha" pitchFamily="34" charset="-79"/>
            </a:endParaRPr>
          </a:p>
          <a:p>
            <a:pPr marL="0" indent="0">
              <a:buFontTx/>
              <a:buNone/>
            </a:pPr>
            <a:endParaRPr lang="nl-NL" altLang="nl-NL" sz="1100" dirty="0" smtClean="0">
              <a:solidFill>
                <a:srgbClr val="990000"/>
              </a:solidFill>
              <a:latin typeface="Gisha" pitchFamily="34" charset="-79"/>
              <a:cs typeface="Gisha" pitchFamily="34" charset="-79"/>
            </a:endParaRPr>
          </a:p>
          <a:p>
            <a:pPr marL="0" indent="0">
              <a:buFontTx/>
              <a:buNone/>
            </a:pPr>
            <a:endParaRPr lang="nl-NL" altLang="nl-NL" sz="1100" dirty="0" smtClean="0">
              <a:solidFill>
                <a:srgbClr val="990000"/>
              </a:solidFill>
              <a:latin typeface="Gisha" pitchFamily="34" charset="-79"/>
              <a:cs typeface="Gisha" pitchFamily="34" charset="-79"/>
            </a:endParaRPr>
          </a:p>
          <a:p>
            <a:pPr marL="0" indent="0">
              <a:buFontTx/>
              <a:buNone/>
            </a:pPr>
            <a:endParaRPr lang="nl-NL" altLang="nl-NL" sz="1100" dirty="0" smtClean="0">
              <a:solidFill>
                <a:srgbClr val="990000"/>
              </a:solidFill>
              <a:latin typeface="Gisha" pitchFamily="34" charset="-79"/>
              <a:cs typeface="Gisha" pitchFamily="34" charset="-79"/>
            </a:endParaRPr>
          </a:p>
          <a:p>
            <a:pPr marL="0" indent="0">
              <a:buFontTx/>
              <a:buNone/>
            </a:pPr>
            <a:endParaRPr lang="nl-NL" altLang="nl-NL" sz="1100" dirty="0" smtClean="0">
              <a:solidFill>
                <a:srgbClr val="990000"/>
              </a:solidFill>
              <a:latin typeface="Gisha" pitchFamily="34" charset="-79"/>
              <a:cs typeface="Gisha" pitchFamily="34" charset="-79"/>
            </a:endParaRPr>
          </a:p>
          <a:p>
            <a:pPr marL="0" indent="0">
              <a:buFontTx/>
              <a:buNone/>
            </a:pPr>
            <a:endParaRPr lang="nl-NL" altLang="nl-NL" sz="1100" dirty="0" smtClean="0">
              <a:solidFill>
                <a:srgbClr val="990000"/>
              </a:solidFill>
              <a:latin typeface="Gisha" pitchFamily="34" charset="-79"/>
              <a:cs typeface="Gisha" pitchFamily="34" charset="-79"/>
            </a:endParaRPr>
          </a:p>
          <a:p>
            <a:pPr marL="0" indent="0">
              <a:buFontTx/>
              <a:buNone/>
            </a:pPr>
            <a:endParaRPr lang="nl-NL" altLang="nl-NL" sz="1100" dirty="0" smtClean="0">
              <a:solidFill>
                <a:srgbClr val="990000"/>
              </a:solidFill>
              <a:latin typeface="Gisha" pitchFamily="34" charset="-79"/>
              <a:cs typeface="Gisha" pitchFamily="34" charset="-79"/>
            </a:endParaRPr>
          </a:p>
          <a:p>
            <a:pPr marL="0" indent="0">
              <a:buFontTx/>
              <a:buNone/>
            </a:pPr>
            <a:endParaRPr lang="nl-NL" altLang="nl-NL" sz="1100" dirty="0" smtClean="0">
              <a:solidFill>
                <a:srgbClr val="990000"/>
              </a:solidFill>
              <a:latin typeface="Gisha" pitchFamily="34" charset="-79"/>
              <a:cs typeface="Gisha" pitchFamily="34" charset="-79"/>
            </a:endParaRPr>
          </a:p>
          <a:p>
            <a:pPr marL="0" indent="0">
              <a:buFontTx/>
              <a:buNone/>
            </a:pPr>
            <a:endParaRPr lang="nl-NL" altLang="nl-NL" sz="1100" dirty="0" smtClean="0">
              <a:solidFill>
                <a:srgbClr val="990000"/>
              </a:solidFill>
              <a:latin typeface="Gisha" pitchFamily="34" charset="-79"/>
              <a:cs typeface="Gisha" pitchFamily="34" charset="-79"/>
            </a:endParaRPr>
          </a:p>
          <a:p>
            <a:pPr marL="0" indent="0">
              <a:buFontTx/>
              <a:buNone/>
            </a:pPr>
            <a:endParaRPr lang="nl-NL" altLang="nl-NL" sz="1100" dirty="0" smtClean="0">
              <a:solidFill>
                <a:srgbClr val="990000"/>
              </a:solidFill>
              <a:latin typeface="Gisha" pitchFamily="34" charset="-79"/>
              <a:cs typeface="Gisha" pitchFamily="34" charset="-79"/>
            </a:endParaRPr>
          </a:p>
          <a:p>
            <a:pPr marL="0" indent="0">
              <a:buFontTx/>
              <a:buNone/>
            </a:pPr>
            <a:endParaRPr lang="nl-NL" altLang="nl-NL" sz="1100" dirty="0" smtClean="0">
              <a:solidFill>
                <a:srgbClr val="990000"/>
              </a:solidFill>
              <a:latin typeface="Gisha" pitchFamily="34" charset="-79"/>
              <a:cs typeface="Gisha" pitchFamily="34" charset="-79"/>
            </a:endParaRPr>
          </a:p>
          <a:p>
            <a:pPr marL="0" indent="0">
              <a:buFontTx/>
              <a:buNone/>
            </a:pPr>
            <a:r>
              <a:rPr lang="nl-NL" altLang="nl-NL" sz="1100" dirty="0" err="1" smtClean="0">
                <a:solidFill>
                  <a:srgbClr val="990000"/>
                </a:solidFill>
                <a:latin typeface="Gisha" pitchFamily="34" charset="-79"/>
                <a:cs typeface="Gisha" pitchFamily="34" charset="-79"/>
              </a:rPr>
              <a:t>LegalRail</a:t>
            </a:r>
            <a:r>
              <a:rPr lang="nl-NL" altLang="nl-NL" sz="1100" dirty="0" smtClean="0">
                <a:solidFill>
                  <a:srgbClr val="990000"/>
                </a:solidFill>
                <a:latin typeface="Gisha" pitchFamily="34" charset="-79"/>
                <a:cs typeface="Gisha" pitchFamily="34" charset="-79"/>
              </a:rPr>
              <a:t>				      </a:t>
            </a:r>
            <a:r>
              <a:rPr lang="nl-NL" altLang="nl-NL" sz="1100" dirty="0" err="1" smtClean="0">
                <a:solidFill>
                  <a:srgbClr val="990000"/>
                </a:solidFill>
                <a:latin typeface="Gisha" pitchFamily="34" charset="-79"/>
                <a:cs typeface="Gisha" pitchFamily="34" charset="-79"/>
              </a:rPr>
              <a:t>Sütö</a:t>
            </a:r>
            <a:r>
              <a:rPr lang="nl-NL" altLang="nl-NL" sz="1100" dirty="0" smtClean="0">
                <a:solidFill>
                  <a:srgbClr val="990000"/>
                </a:solidFill>
                <a:latin typeface="Gisha" pitchFamily="34" charset="-79"/>
                <a:cs typeface="Gisha" pitchFamily="34" charset="-79"/>
              </a:rPr>
              <a:t>			          08 april 2016</a:t>
            </a:r>
          </a:p>
          <a:p>
            <a:pPr marL="0" indent="0">
              <a:buFontTx/>
              <a:buNone/>
            </a:pPr>
            <a:endParaRPr lang="nl-NL" altLang="nl-NL" sz="1100" dirty="0" smtClean="0">
              <a:solidFill>
                <a:srgbClr val="990000"/>
              </a:solidFill>
              <a:latin typeface="Gisha" pitchFamily="34" charset="-79"/>
              <a:cs typeface="Gisha" pitchFamily="34" charset="-79"/>
            </a:endParaRPr>
          </a:p>
          <a:p>
            <a:pPr marL="0" indent="0">
              <a:buFontTx/>
              <a:buNone/>
            </a:pPr>
            <a:endParaRPr lang="nl-NL" altLang="nl-NL" sz="1100" dirty="0" smtClean="0">
              <a:solidFill>
                <a:srgbClr val="990000"/>
              </a:solidFill>
              <a:latin typeface="Gisha" pitchFamily="34" charset="-79"/>
              <a:cs typeface="Gisha" pitchFamily="34" charset="-79"/>
            </a:endParaRPr>
          </a:p>
          <a:p>
            <a:pPr marL="0" indent="0">
              <a:buFontTx/>
              <a:buNone/>
            </a:pPr>
            <a:endParaRPr lang="nl-NL" altLang="nl-NL" sz="1100" dirty="0" smtClean="0">
              <a:solidFill>
                <a:srgbClr val="990000"/>
              </a:solidFill>
              <a:latin typeface="Gisha" pitchFamily="34" charset="-79"/>
              <a:cs typeface="Gisha" pitchFamily="34" charset="-79"/>
            </a:endParaRPr>
          </a:p>
          <a:p>
            <a:pPr marL="0" indent="0">
              <a:buFontTx/>
              <a:buNone/>
            </a:pPr>
            <a:endParaRPr lang="nl-NL" altLang="nl-NL" sz="1100" dirty="0" smtClean="0">
              <a:solidFill>
                <a:srgbClr val="990000"/>
              </a:solidFill>
              <a:latin typeface="Gisha" pitchFamily="34" charset="-79"/>
              <a:cs typeface="Gisha" pitchFamily="34" charset="-79"/>
            </a:endParaRPr>
          </a:p>
          <a:p>
            <a:pPr marL="0" indent="0">
              <a:buFontTx/>
              <a:buNone/>
            </a:pPr>
            <a:endParaRPr lang="nl-NL" altLang="nl-NL" sz="1100" dirty="0" smtClean="0">
              <a:solidFill>
                <a:srgbClr val="990000"/>
              </a:solidFill>
              <a:latin typeface="Gisha" pitchFamily="34" charset="-79"/>
              <a:cs typeface="Gisha" pitchFamily="34" charset="-79"/>
            </a:endParaRPr>
          </a:p>
          <a:p>
            <a:pPr marL="0" indent="0">
              <a:buFontTx/>
              <a:buNone/>
            </a:pPr>
            <a:endParaRPr lang="nl-NL" altLang="nl-NL" sz="1100" dirty="0" smtClean="0">
              <a:solidFill>
                <a:srgbClr val="990000"/>
              </a:solidFill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10244" name="Picture 5" descr="logo_LegalRail_kl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38" y="6111454"/>
            <a:ext cx="1524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Capaciteitsverdeling bij schaarste (1)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532923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nl-NL" sz="24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Introductie schaarste-regime:</a:t>
            </a:r>
          </a:p>
          <a:p>
            <a:pPr>
              <a:defRPr/>
            </a:pP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capaciteit naar aanvraag toebedeeld</a:t>
            </a:r>
          </a:p>
          <a:p>
            <a:pPr>
              <a:defRPr/>
            </a:pP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bij schaarste een  tweeledig regime:</a:t>
            </a:r>
          </a:p>
          <a:p>
            <a:pPr marL="0" indent="0">
              <a:buFontTx/>
              <a:buNone/>
              <a:defRPr/>
            </a:pP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Tx/>
              <a:buAutoNum type="arabicParenR"/>
              <a:defRPr/>
            </a:pPr>
            <a:r>
              <a:rPr lang="nl-NL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minimumniveau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voor bepaalde vervoercategorieën, zoals nationaal openbaar personenvervoer, zwaar goederenvervoer en conventioneel goederenvervoer;</a:t>
            </a:r>
          </a:p>
          <a:p>
            <a:pPr marL="457200" indent="-457200">
              <a:buFontTx/>
              <a:buAutoNum type="arabicParenR"/>
              <a:defRPr/>
            </a:pPr>
            <a:r>
              <a:rPr lang="nl-NL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prioriteringsregeling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Met in acht neming van de minimumniveaus kent de beheerder een zwaarder gewicht toe aan de belangen van een treindienst naar volgorde van de in het Besluit opgenomen </a:t>
            </a:r>
            <a:r>
              <a:rPr lang="nl-NL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prioritering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naar marktsegmenten.</a:t>
            </a:r>
          </a:p>
          <a:p>
            <a:pPr marL="457200" indent="-457200" algn="just">
              <a:buFontTx/>
              <a:buAutoNum type="arabicParenR"/>
              <a:defRPr/>
            </a:pPr>
            <a:endParaRPr 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endParaRPr lang="nl-NL" sz="1100" dirty="0" smtClean="0">
              <a:solidFill>
                <a:srgbClr val="99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endParaRPr lang="nl-NL" sz="1100" dirty="0">
              <a:solidFill>
                <a:srgbClr val="99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nl-NL" sz="1100" dirty="0" smtClean="0">
                <a:solidFill>
                  <a:srgbClr val="99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NTHR-symposium </a:t>
            </a:r>
            <a:r>
              <a:rPr lang="nl-NL" sz="1100" dirty="0">
                <a:solidFill>
                  <a:srgbClr val="99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08 april 2016 Sütö</a:t>
            </a:r>
          </a:p>
          <a:p>
            <a:pPr marL="0" indent="0" algn="just">
              <a:buFontTx/>
              <a:buNone/>
              <a:defRPr/>
            </a:pPr>
            <a:endParaRPr lang="nl-NL" sz="1600" dirty="0" smtClean="0">
              <a:solidFill>
                <a:srgbClr val="99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FontTx/>
              <a:buNone/>
              <a:defRPr/>
            </a:pPr>
            <a:endParaRPr lang="nl-NL" sz="1600" dirty="0">
              <a:solidFill>
                <a:srgbClr val="99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FontTx/>
              <a:buNone/>
              <a:defRPr/>
            </a:pPr>
            <a:endParaRPr lang="nl-NL" sz="1600" dirty="0" smtClean="0">
              <a:solidFill>
                <a:srgbClr val="99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FontTx/>
              <a:buNone/>
              <a:defRPr/>
            </a:pPr>
            <a:endParaRPr lang="nl-NL" sz="1600" dirty="0">
              <a:solidFill>
                <a:srgbClr val="99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FontTx/>
              <a:buNone/>
              <a:defRPr/>
            </a:pPr>
            <a:endParaRPr lang="nl-NL" sz="1600" dirty="0" smtClean="0">
              <a:solidFill>
                <a:srgbClr val="99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FontTx/>
              <a:buNone/>
              <a:defRPr/>
            </a:pPr>
            <a:endParaRPr lang="nl-NL" sz="1600" dirty="0" smtClean="0">
              <a:solidFill>
                <a:srgbClr val="99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FontTx/>
              <a:buNone/>
              <a:defRPr/>
            </a:pPr>
            <a:endParaRPr lang="nl-NL" sz="1600" dirty="0">
              <a:solidFill>
                <a:srgbClr val="99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FontTx/>
              <a:buNone/>
              <a:defRPr/>
            </a:pPr>
            <a:endParaRPr lang="nl-NL" sz="1600" dirty="0" smtClean="0">
              <a:solidFill>
                <a:srgbClr val="99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FontTx/>
              <a:buNone/>
              <a:defRPr/>
            </a:pPr>
            <a:endParaRPr lang="nl-NL" sz="1600" dirty="0">
              <a:solidFill>
                <a:srgbClr val="99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FontTx/>
              <a:buNone/>
              <a:defRPr/>
            </a:pPr>
            <a:endParaRPr lang="nl-NL" sz="1600" dirty="0" smtClean="0">
              <a:solidFill>
                <a:srgbClr val="99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  <a:defRPr/>
            </a:pPr>
            <a:endParaRPr lang="nl-NL" sz="1100" dirty="0">
              <a:solidFill>
                <a:srgbClr val="990000"/>
              </a:solidFill>
              <a:cs typeface="Gisha" panose="020B0502040204020203" pitchFamily="34" charset="-79"/>
            </a:endParaRPr>
          </a:p>
          <a:p>
            <a:pPr marL="0" indent="0">
              <a:buFontTx/>
              <a:buNone/>
              <a:defRPr/>
            </a:pPr>
            <a:r>
              <a:rPr lang="nl-NL" sz="1100" dirty="0">
                <a:solidFill>
                  <a:srgbClr val="99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LegalRail				 </a:t>
            </a:r>
            <a:r>
              <a:rPr lang="nl-NL" sz="1100" dirty="0" smtClean="0">
                <a:solidFill>
                  <a:srgbClr val="99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    Sütö</a:t>
            </a:r>
            <a:r>
              <a:rPr lang="nl-NL" sz="1100" dirty="0">
                <a:solidFill>
                  <a:srgbClr val="99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			 </a:t>
            </a:r>
            <a:r>
              <a:rPr lang="nl-NL" sz="1100" dirty="0" smtClean="0">
                <a:solidFill>
                  <a:srgbClr val="99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        08 </a:t>
            </a:r>
            <a:r>
              <a:rPr lang="nl-NL" sz="1100" dirty="0">
                <a:solidFill>
                  <a:srgbClr val="99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april 2016</a:t>
            </a:r>
          </a:p>
          <a:p>
            <a:pPr marL="0" indent="0">
              <a:buFontTx/>
              <a:buNone/>
              <a:defRPr/>
            </a:pPr>
            <a:endParaRPr lang="nl-NL" sz="1100" dirty="0" smtClean="0">
              <a:solidFill>
                <a:srgbClr val="99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FontTx/>
              <a:buNone/>
              <a:defRPr/>
            </a:pPr>
            <a:endParaRPr lang="nl-NL" sz="1100" dirty="0">
              <a:solidFill>
                <a:srgbClr val="99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FontTx/>
              <a:buNone/>
              <a:defRPr/>
            </a:pPr>
            <a:endParaRPr lang="nl-NL" sz="1100" dirty="0" smtClean="0">
              <a:solidFill>
                <a:srgbClr val="99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FontTx/>
              <a:buNone/>
              <a:defRPr/>
            </a:pPr>
            <a:endParaRPr lang="nl-NL" sz="1100" dirty="0">
              <a:solidFill>
                <a:srgbClr val="99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FontTx/>
              <a:buNone/>
              <a:defRPr/>
            </a:pPr>
            <a:endParaRPr lang="nl-NL" sz="1100" dirty="0" smtClean="0">
              <a:solidFill>
                <a:srgbClr val="99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FontTx/>
              <a:buNone/>
              <a:defRPr/>
            </a:pPr>
            <a:endParaRPr lang="nl-NL" sz="1100" dirty="0">
              <a:solidFill>
                <a:srgbClr val="99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1268" name="Picture 5" descr="logo_LegalRail_kl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165850"/>
            <a:ext cx="1524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5329237"/>
          </a:xfrm>
        </p:spPr>
        <p:txBody>
          <a:bodyPr/>
          <a:lstStyle/>
          <a:p>
            <a:pPr marL="0" indent="0" algn="just">
              <a:buFontTx/>
              <a:buNone/>
            </a:pPr>
            <a:endParaRPr lang="nl-NL" altLang="nl-N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Tx/>
              <a:buNone/>
            </a:pPr>
            <a:r>
              <a:rPr lang="nl-NL" altLang="nl-N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Prioritering in de volgorde:</a:t>
            </a:r>
          </a:p>
          <a:p>
            <a:pPr marL="0" indent="0">
              <a:buFontTx/>
              <a:buNone/>
            </a:pPr>
            <a:endParaRPr lang="nl-NL" altLang="nl-NL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Tx/>
              <a:buNone/>
            </a:pPr>
            <a:r>
              <a:rPr lang="nl-NL" altLang="nl-NL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a. </a:t>
            </a:r>
            <a:r>
              <a:rPr lang="nl-NL" altLang="nl-N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stadsgewestelijk openbaar vervoer;</a:t>
            </a:r>
          </a:p>
          <a:p>
            <a:pPr marL="0" indent="0">
              <a:buFontTx/>
              <a:buNone/>
            </a:pPr>
            <a:r>
              <a:rPr lang="nl-NL" altLang="nl-NL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b. </a:t>
            </a:r>
            <a:r>
              <a:rPr lang="nl-NL" altLang="nl-N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internationaal openbaar vervoer;</a:t>
            </a:r>
          </a:p>
          <a:p>
            <a:pPr marL="0" indent="0">
              <a:buFontTx/>
              <a:buNone/>
            </a:pPr>
            <a:r>
              <a:rPr lang="nl-NL" altLang="nl-NL" sz="2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c. </a:t>
            </a:r>
            <a:r>
              <a:rPr lang="nl-NL" altLang="nl-NL" sz="24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conventioneel goederenvervoer</a:t>
            </a:r>
            <a:r>
              <a:rPr lang="nl-NL" altLang="nl-N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 marL="0" indent="0">
              <a:buFontTx/>
              <a:buNone/>
            </a:pPr>
            <a:r>
              <a:rPr lang="nl-NL" altLang="nl-NL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d. </a:t>
            </a:r>
            <a:r>
              <a:rPr lang="nl-NL" altLang="nl-N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nationaal openbaar vervoer;</a:t>
            </a:r>
          </a:p>
          <a:p>
            <a:pPr marL="0" indent="0">
              <a:buFontTx/>
              <a:buNone/>
            </a:pPr>
            <a:r>
              <a:rPr lang="nl-NL" altLang="nl-NL" sz="2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e. </a:t>
            </a:r>
            <a:r>
              <a:rPr lang="nl-NL" altLang="nl-NL" sz="24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zwaar goederenvervoer</a:t>
            </a:r>
            <a:r>
              <a:rPr lang="nl-NL" altLang="nl-N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 marL="0" indent="0">
              <a:buFontTx/>
              <a:buNone/>
            </a:pPr>
            <a:r>
              <a:rPr lang="nl-NL" altLang="nl-NL" sz="2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f. </a:t>
            </a:r>
            <a:r>
              <a:rPr lang="nl-NL" altLang="nl-NL" sz="24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snel goederenvervoer</a:t>
            </a:r>
            <a:r>
              <a:rPr lang="nl-NL" altLang="nl-N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 marL="0" indent="0">
              <a:buFontTx/>
              <a:buNone/>
            </a:pPr>
            <a:r>
              <a:rPr lang="nl-NL" altLang="nl-NL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g. </a:t>
            </a:r>
            <a:r>
              <a:rPr lang="nl-NL" altLang="nl-NL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streekgewestelijk</a:t>
            </a:r>
            <a:r>
              <a:rPr lang="nl-NL" altLang="nl-N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openbaar vervoer;</a:t>
            </a:r>
          </a:p>
          <a:p>
            <a:pPr marL="0" indent="0">
              <a:buFontTx/>
              <a:buNone/>
            </a:pPr>
            <a:r>
              <a:rPr lang="nl-NL" altLang="nl-NL" sz="2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h. </a:t>
            </a:r>
            <a:r>
              <a:rPr lang="nl-NL" altLang="nl-NL" sz="24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zeer snel goederenvervoer</a:t>
            </a:r>
            <a:r>
              <a:rPr lang="nl-NL" altLang="nl-N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 marL="0" indent="0">
              <a:buFontTx/>
              <a:buNone/>
            </a:pPr>
            <a:r>
              <a:rPr lang="nl-NL" altLang="nl-NL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i. </a:t>
            </a:r>
            <a:r>
              <a:rPr lang="nl-NL" altLang="nl-N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besloten personenvervoer.</a:t>
            </a:r>
          </a:p>
          <a:p>
            <a:pPr marL="0" indent="0" algn="just">
              <a:buFontTx/>
              <a:buNone/>
            </a:pPr>
            <a:endParaRPr lang="nl-NL" altLang="nl-NL" sz="1600" dirty="0" smtClean="0">
              <a:solidFill>
                <a:srgbClr val="99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FontTx/>
              <a:buNone/>
            </a:pPr>
            <a:endParaRPr lang="nl-NL" altLang="nl-NL" sz="1600" dirty="0" smtClean="0">
              <a:solidFill>
                <a:srgbClr val="99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FontTx/>
              <a:buNone/>
            </a:pPr>
            <a:endParaRPr lang="nl-NL" altLang="nl-NL" sz="1600" dirty="0" smtClean="0">
              <a:solidFill>
                <a:srgbClr val="99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FontTx/>
              <a:buNone/>
            </a:pPr>
            <a:endParaRPr lang="nl-NL" altLang="nl-NL" sz="1600" dirty="0" smtClean="0">
              <a:solidFill>
                <a:srgbClr val="99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FontTx/>
              <a:buNone/>
            </a:pPr>
            <a:endParaRPr lang="nl-NL" altLang="nl-NL" sz="1600" dirty="0" smtClean="0">
              <a:solidFill>
                <a:srgbClr val="99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FontTx/>
              <a:buNone/>
            </a:pPr>
            <a:endParaRPr lang="nl-NL" altLang="nl-NL" sz="1600" dirty="0" smtClean="0">
              <a:solidFill>
                <a:srgbClr val="99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FontTx/>
              <a:buNone/>
            </a:pPr>
            <a:endParaRPr lang="nl-NL" altLang="nl-NL" sz="1600" dirty="0" smtClean="0">
              <a:solidFill>
                <a:srgbClr val="99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Tx/>
              <a:buNone/>
            </a:pPr>
            <a:endParaRPr lang="nl-NL" altLang="nl-NL" sz="1100" dirty="0" smtClean="0">
              <a:solidFill>
                <a:srgbClr val="990000"/>
              </a:solidFill>
              <a:cs typeface="Gisha" pitchFamily="34" charset="-79"/>
            </a:endParaRPr>
          </a:p>
          <a:p>
            <a:pPr marL="0" indent="0">
              <a:buFontTx/>
              <a:buNone/>
            </a:pPr>
            <a:r>
              <a:rPr lang="nl-NL" altLang="nl-NL" sz="1100" dirty="0" err="1" smtClean="0">
                <a:solidFill>
                  <a:srgbClr val="990000"/>
                </a:solidFill>
                <a:latin typeface="Gisha" pitchFamily="34" charset="-79"/>
                <a:cs typeface="Gisha" pitchFamily="34" charset="-79"/>
              </a:rPr>
              <a:t>LegalRail</a:t>
            </a:r>
            <a:r>
              <a:rPr lang="nl-NL" altLang="nl-NL" sz="1100" dirty="0" smtClean="0">
                <a:solidFill>
                  <a:srgbClr val="990000"/>
                </a:solidFill>
                <a:latin typeface="Gisha" pitchFamily="34" charset="-79"/>
                <a:cs typeface="Gisha" pitchFamily="34" charset="-79"/>
              </a:rPr>
              <a:t>				      </a:t>
            </a:r>
            <a:r>
              <a:rPr lang="nl-NL" altLang="nl-NL" sz="1100" dirty="0" err="1" smtClean="0">
                <a:solidFill>
                  <a:srgbClr val="990000"/>
                </a:solidFill>
                <a:latin typeface="Gisha" pitchFamily="34" charset="-79"/>
                <a:cs typeface="Gisha" pitchFamily="34" charset="-79"/>
              </a:rPr>
              <a:t>Sütö</a:t>
            </a:r>
            <a:r>
              <a:rPr lang="nl-NL" altLang="nl-NL" sz="1100" dirty="0" smtClean="0">
                <a:solidFill>
                  <a:srgbClr val="990000"/>
                </a:solidFill>
                <a:latin typeface="Gisha" pitchFamily="34" charset="-79"/>
                <a:cs typeface="Gisha" pitchFamily="34" charset="-79"/>
              </a:rPr>
              <a:t>			          08 april 2016</a:t>
            </a:r>
          </a:p>
          <a:p>
            <a:pPr marL="0" indent="0">
              <a:buFontTx/>
              <a:buNone/>
            </a:pPr>
            <a:endParaRPr lang="nl-NL" altLang="nl-NL" sz="1100" dirty="0" smtClean="0">
              <a:solidFill>
                <a:srgbClr val="990000"/>
              </a:solidFill>
              <a:latin typeface="Gisha" pitchFamily="34" charset="-79"/>
              <a:cs typeface="Gisha" pitchFamily="34" charset="-79"/>
            </a:endParaRPr>
          </a:p>
          <a:p>
            <a:pPr marL="0" indent="0">
              <a:buFontTx/>
              <a:buNone/>
            </a:pPr>
            <a:endParaRPr lang="nl-NL" altLang="nl-NL" sz="1100" dirty="0" smtClean="0">
              <a:solidFill>
                <a:srgbClr val="990000"/>
              </a:solidFill>
              <a:latin typeface="Gisha" pitchFamily="34" charset="-79"/>
              <a:cs typeface="Gisha" pitchFamily="34" charset="-79"/>
            </a:endParaRPr>
          </a:p>
          <a:p>
            <a:pPr marL="0" indent="0">
              <a:buFontTx/>
              <a:buNone/>
            </a:pPr>
            <a:endParaRPr lang="nl-NL" altLang="nl-NL" sz="1100" dirty="0" smtClean="0">
              <a:solidFill>
                <a:srgbClr val="990000"/>
              </a:solidFill>
              <a:latin typeface="Gisha" pitchFamily="34" charset="-79"/>
              <a:cs typeface="Gisha" pitchFamily="34" charset="-79"/>
            </a:endParaRPr>
          </a:p>
          <a:p>
            <a:pPr marL="0" indent="0">
              <a:buFontTx/>
              <a:buNone/>
            </a:pPr>
            <a:endParaRPr lang="nl-NL" altLang="nl-NL" sz="1100" dirty="0" smtClean="0">
              <a:solidFill>
                <a:srgbClr val="990000"/>
              </a:solidFill>
              <a:latin typeface="Gisha" pitchFamily="34" charset="-79"/>
              <a:cs typeface="Gisha" pitchFamily="34" charset="-79"/>
            </a:endParaRPr>
          </a:p>
          <a:p>
            <a:pPr marL="0" indent="0">
              <a:buFontTx/>
              <a:buNone/>
            </a:pPr>
            <a:endParaRPr lang="nl-NL" altLang="nl-NL" sz="1100" dirty="0" smtClean="0">
              <a:solidFill>
                <a:srgbClr val="990000"/>
              </a:solidFill>
              <a:latin typeface="Gisha" pitchFamily="34" charset="-79"/>
              <a:cs typeface="Gisha" pitchFamily="34" charset="-79"/>
            </a:endParaRPr>
          </a:p>
          <a:p>
            <a:pPr marL="0" indent="0">
              <a:buFontTx/>
              <a:buNone/>
            </a:pPr>
            <a:endParaRPr lang="nl-NL" altLang="nl-NL" sz="1100" dirty="0" smtClean="0">
              <a:solidFill>
                <a:srgbClr val="990000"/>
              </a:solidFill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229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Capaciteitsverdeling bij schaarste (2)</a:t>
            </a:r>
          </a:p>
        </p:txBody>
      </p:sp>
      <p:pic>
        <p:nvPicPr>
          <p:cNvPr id="12292" name="Picture 5" descr="logo_LegalRail_kl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165850"/>
            <a:ext cx="1524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1716</TotalTime>
  <Words>1267</Words>
  <Application>Microsoft Office PowerPoint</Application>
  <PresentationFormat>Diavoorstelling (4:3)</PresentationFormat>
  <Paragraphs>359</Paragraphs>
  <Slides>21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21</vt:i4>
      </vt:variant>
    </vt:vector>
  </HeadingPairs>
  <TitlesOfParts>
    <vt:vector size="23" baseType="lpstr">
      <vt:lpstr>Standaardontwerp</vt:lpstr>
      <vt:lpstr>2_Standaardontwerp</vt:lpstr>
      <vt:lpstr>   08 april 2016 NTHR-Symposium  Ontwikkelingen in het spoorgoederenvervoer; vijftien jaar capaciteitsverdeling in NL</vt:lpstr>
      <vt:lpstr>Liberalisering spoormarkt</vt:lpstr>
      <vt:lpstr>Recht van toegang</vt:lpstr>
      <vt:lpstr>Specificatie toegang, capaciteitsverdeling</vt:lpstr>
      <vt:lpstr>Implementatie capaciteitstoewijzing</vt:lpstr>
      <vt:lpstr>PowerPoint-presentatie</vt:lpstr>
      <vt:lpstr>Capaciteitsverdeling in NL</vt:lpstr>
      <vt:lpstr>Capaciteitsverdeling bij schaarste (1)</vt:lpstr>
      <vt:lpstr>Capaciteitsverdeling bij schaarste (2)</vt:lpstr>
      <vt:lpstr>Vergelijking Nederlandse schaarste-oplossing met RL 95/19/EG</vt:lpstr>
      <vt:lpstr>Richtlijn 2001/14/EG inzake de toewijzing van infrastructuurcapaciteit</vt:lpstr>
      <vt:lpstr>Richtlijn 2001/14/EG en capaciteitsschaarste</vt:lpstr>
      <vt:lpstr>Besluit capaciteitsverdeling 2005 </vt:lpstr>
      <vt:lpstr>Vergelijking met het Interimbesluit</vt:lpstr>
      <vt:lpstr>Besluit capaciteitsverdeling 2006</vt:lpstr>
      <vt:lpstr>Schaarste en de wijzigingen van het Besluit capaciteitsverdeling in 2012 en 2013</vt:lpstr>
      <vt:lpstr>Overbelastverklaring en gewijzigde prioritering 2013</vt:lpstr>
      <vt:lpstr>RL 2012/34/EU</vt:lpstr>
      <vt:lpstr>Wijziging Besluit capaciteitsverdeling in 2015</vt:lpstr>
      <vt:lpstr>Conclusie</vt:lpstr>
      <vt:lpstr>Slot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Strafrecht &amp; Spoorwegwet 8 oktober 2010</dc:title>
  <dc:creator>Suto</dc:creator>
  <cp:lastModifiedBy>Antoine Paris [Uitgeverij Paris]</cp:lastModifiedBy>
  <cp:revision>134</cp:revision>
  <cp:lastPrinted>2016-04-07T18:13:27Z</cp:lastPrinted>
  <dcterms:created xsi:type="dcterms:W3CDTF">2010-10-07T21:17:45Z</dcterms:created>
  <dcterms:modified xsi:type="dcterms:W3CDTF">2016-04-11T07:27:52Z</dcterms:modified>
</cp:coreProperties>
</file>