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3" d="100"/>
          <a:sy n="113" d="100"/>
        </p:scale>
        <p:origin x="-25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heme" Target="theme/theme1.xml"/><Relationship Id="rId64"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interSettings" Target="printerSettings/printerSettings1.bin"/><Relationship Id="rId61" Type="http://schemas.openxmlformats.org/officeDocument/2006/relationships/presProps" Target="presProps.xml"/><Relationship Id="rId62"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p>
            <a:fld id="{90508A63-FCBC-C440-AC06-08FF1AA7BE24}" type="datetimeFigureOut">
              <a:rPr lang="nl-NL" smtClean="0"/>
              <a:t>07-04-16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C7A2041-B805-874D-9461-6592FD4614DE}" type="slidenum">
              <a:rPr lang="nl-NL" smtClean="0"/>
              <a:t>‹nr.›</a:t>
            </a:fld>
            <a:endParaRPr lang="nl-NL"/>
          </a:p>
        </p:txBody>
      </p:sp>
    </p:spTree>
    <p:extLst>
      <p:ext uri="{BB962C8B-B14F-4D97-AF65-F5344CB8AC3E}">
        <p14:creationId xmlns:p14="http://schemas.microsoft.com/office/powerpoint/2010/main" val="904799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0508A63-FCBC-C440-AC06-08FF1AA7BE24}" type="datetimeFigureOut">
              <a:rPr lang="nl-NL" smtClean="0"/>
              <a:t>07-04-16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C7A2041-B805-874D-9461-6592FD4614DE}" type="slidenum">
              <a:rPr lang="nl-NL" smtClean="0"/>
              <a:t>‹nr.›</a:t>
            </a:fld>
            <a:endParaRPr lang="nl-NL"/>
          </a:p>
        </p:txBody>
      </p:sp>
    </p:spTree>
    <p:extLst>
      <p:ext uri="{BB962C8B-B14F-4D97-AF65-F5344CB8AC3E}">
        <p14:creationId xmlns:p14="http://schemas.microsoft.com/office/powerpoint/2010/main" val="2774576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0508A63-FCBC-C440-AC06-08FF1AA7BE24}" type="datetimeFigureOut">
              <a:rPr lang="nl-NL" smtClean="0"/>
              <a:t>07-04-16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C7A2041-B805-874D-9461-6592FD4614DE}" type="slidenum">
              <a:rPr lang="nl-NL" smtClean="0"/>
              <a:t>‹nr.›</a:t>
            </a:fld>
            <a:endParaRPr lang="nl-NL"/>
          </a:p>
        </p:txBody>
      </p:sp>
    </p:spTree>
    <p:extLst>
      <p:ext uri="{BB962C8B-B14F-4D97-AF65-F5344CB8AC3E}">
        <p14:creationId xmlns:p14="http://schemas.microsoft.com/office/powerpoint/2010/main" val="1506319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0508A63-FCBC-C440-AC06-08FF1AA7BE24}" type="datetimeFigureOut">
              <a:rPr lang="nl-NL" smtClean="0"/>
              <a:t>07-04-16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C7A2041-B805-874D-9461-6592FD4614DE}" type="slidenum">
              <a:rPr lang="nl-NL" smtClean="0"/>
              <a:t>‹nr.›</a:t>
            </a:fld>
            <a:endParaRPr lang="nl-NL"/>
          </a:p>
        </p:txBody>
      </p:sp>
    </p:spTree>
    <p:extLst>
      <p:ext uri="{BB962C8B-B14F-4D97-AF65-F5344CB8AC3E}">
        <p14:creationId xmlns:p14="http://schemas.microsoft.com/office/powerpoint/2010/main" val="345259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90508A63-FCBC-C440-AC06-08FF1AA7BE24}" type="datetimeFigureOut">
              <a:rPr lang="nl-NL" smtClean="0"/>
              <a:t>07-04-16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C7A2041-B805-874D-9461-6592FD4614DE}" type="slidenum">
              <a:rPr lang="nl-NL" smtClean="0"/>
              <a:t>‹nr.›</a:t>
            </a:fld>
            <a:endParaRPr lang="nl-NL"/>
          </a:p>
        </p:txBody>
      </p:sp>
    </p:spTree>
    <p:extLst>
      <p:ext uri="{BB962C8B-B14F-4D97-AF65-F5344CB8AC3E}">
        <p14:creationId xmlns:p14="http://schemas.microsoft.com/office/powerpoint/2010/main" val="1298886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0508A63-FCBC-C440-AC06-08FF1AA7BE24}" type="datetimeFigureOut">
              <a:rPr lang="nl-NL" smtClean="0"/>
              <a:t>07-04-16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C7A2041-B805-874D-9461-6592FD4614DE}" type="slidenum">
              <a:rPr lang="nl-NL" smtClean="0"/>
              <a:t>‹nr.›</a:t>
            </a:fld>
            <a:endParaRPr lang="nl-NL"/>
          </a:p>
        </p:txBody>
      </p:sp>
    </p:spTree>
    <p:extLst>
      <p:ext uri="{BB962C8B-B14F-4D97-AF65-F5344CB8AC3E}">
        <p14:creationId xmlns:p14="http://schemas.microsoft.com/office/powerpoint/2010/main" val="1790781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0508A63-FCBC-C440-AC06-08FF1AA7BE24}" type="datetimeFigureOut">
              <a:rPr lang="nl-NL" smtClean="0"/>
              <a:t>07-04-16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C7A2041-B805-874D-9461-6592FD4614DE}" type="slidenum">
              <a:rPr lang="nl-NL" smtClean="0"/>
              <a:t>‹nr.›</a:t>
            </a:fld>
            <a:endParaRPr lang="nl-NL"/>
          </a:p>
        </p:txBody>
      </p:sp>
    </p:spTree>
    <p:extLst>
      <p:ext uri="{BB962C8B-B14F-4D97-AF65-F5344CB8AC3E}">
        <p14:creationId xmlns:p14="http://schemas.microsoft.com/office/powerpoint/2010/main" val="2061769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90508A63-FCBC-C440-AC06-08FF1AA7BE24}" type="datetimeFigureOut">
              <a:rPr lang="nl-NL" smtClean="0"/>
              <a:t>07-04-16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C7A2041-B805-874D-9461-6592FD4614DE}" type="slidenum">
              <a:rPr lang="nl-NL" smtClean="0"/>
              <a:t>‹nr.›</a:t>
            </a:fld>
            <a:endParaRPr lang="nl-NL"/>
          </a:p>
        </p:txBody>
      </p:sp>
    </p:spTree>
    <p:extLst>
      <p:ext uri="{BB962C8B-B14F-4D97-AF65-F5344CB8AC3E}">
        <p14:creationId xmlns:p14="http://schemas.microsoft.com/office/powerpoint/2010/main" val="591295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0508A63-FCBC-C440-AC06-08FF1AA7BE24}" type="datetimeFigureOut">
              <a:rPr lang="nl-NL" smtClean="0"/>
              <a:t>07-04-16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C7A2041-B805-874D-9461-6592FD4614DE}" type="slidenum">
              <a:rPr lang="nl-NL" smtClean="0"/>
              <a:t>‹nr.›</a:t>
            </a:fld>
            <a:endParaRPr lang="nl-NL"/>
          </a:p>
        </p:txBody>
      </p:sp>
    </p:spTree>
    <p:extLst>
      <p:ext uri="{BB962C8B-B14F-4D97-AF65-F5344CB8AC3E}">
        <p14:creationId xmlns:p14="http://schemas.microsoft.com/office/powerpoint/2010/main" val="1774367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90508A63-FCBC-C440-AC06-08FF1AA7BE24}" type="datetimeFigureOut">
              <a:rPr lang="nl-NL" smtClean="0"/>
              <a:t>07-04-16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C7A2041-B805-874D-9461-6592FD4614DE}" type="slidenum">
              <a:rPr lang="nl-NL" smtClean="0"/>
              <a:t>‹nr.›</a:t>
            </a:fld>
            <a:endParaRPr lang="nl-NL"/>
          </a:p>
        </p:txBody>
      </p:sp>
    </p:spTree>
    <p:extLst>
      <p:ext uri="{BB962C8B-B14F-4D97-AF65-F5344CB8AC3E}">
        <p14:creationId xmlns:p14="http://schemas.microsoft.com/office/powerpoint/2010/main" val="3927601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90508A63-FCBC-C440-AC06-08FF1AA7BE24}" type="datetimeFigureOut">
              <a:rPr lang="nl-NL" smtClean="0"/>
              <a:t>07-04-16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C7A2041-B805-874D-9461-6592FD4614DE}" type="slidenum">
              <a:rPr lang="nl-NL" smtClean="0"/>
              <a:t>‹nr.›</a:t>
            </a:fld>
            <a:endParaRPr lang="nl-NL"/>
          </a:p>
        </p:txBody>
      </p:sp>
    </p:spTree>
    <p:extLst>
      <p:ext uri="{BB962C8B-B14F-4D97-AF65-F5344CB8AC3E}">
        <p14:creationId xmlns:p14="http://schemas.microsoft.com/office/powerpoint/2010/main" val="1283408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508A63-FCBC-C440-AC06-08FF1AA7BE24}" type="datetimeFigureOut">
              <a:rPr lang="nl-NL" smtClean="0"/>
              <a:t>07-04-16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7A2041-B805-874D-9461-6592FD4614DE}" type="slidenum">
              <a:rPr lang="nl-NL" smtClean="0"/>
              <a:t>‹nr.›</a:t>
            </a:fld>
            <a:endParaRPr lang="nl-NL"/>
          </a:p>
        </p:txBody>
      </p:sp>
    </p:spTree>
    <p:extLst>
      <p:ext uri="{BB962C8B-B14F-4D97-AF65-F5344CB8AC3E}">
        <p14:creationId xmlns:p14="http://schemas.microsoft.com/office/powerpoint/2010/main" val="3127654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57200" y="274638"/>
            <a:ext cx="8229600" cy="868362"/>
          </a:xfrm>
        </p:spPr>
        <p:txBody>
          <a:bodyPr>
            <a:noAutofit/>
          </a:bodyPr>
          <a:lstStyle/>
          <a:p>
            <a:r>
              <a:rPr lang="nl-NL" sz="3200" b="1" dirty="0"/>
              <a:t>Mr H. </a:t>
            </a:r>
            <a:r>
              <a:rPr lang="nl-NL" sz="3200" b="1" dirty="0" err="1"/>
              <a:t>Boonk</a:t>
            </a:r>
            <a:r>
              <a:rPr lang="nl-NL" sz="3200" b="1" dirty="0"/>
              <a:t>, Enkele problemen bij bevrachting </a:t>
            </a:r>
            <a:r>
              <a:rPr lang="nl-NL" sz="3200" dirty="0"/>
              <a:t/>
            </a:r>
            <a:br>
              <a:rPr lang="nl-NL" sz="3200" dirty="0"/>
            </a:br>
            <a:endParaRPr lang="nl-NL" sz="3200" dirty="0"/>
          </a:p>
        </p:txBody>
      </p:sp>
      <p:sp>
        <p:nvSpPr>
          <p:cNvPr id="5" name="Tijdelijke aanduiding voor inhoud 4"/>
          <p:cNvSpPr>
            <a:spLocks noGrp="1"/>
          </p:cNvSpPr>
          <p:nvPr>
            <p:ph idx="1"/>
          </p:nvPr>
        </p:nvSpPr>
        <p:spPr/>
        <p:txBody>
          <a:bodyPr>
            <a:normAutofit/>
          </a:bodyPr>
          <a:lstStyle/>
          <a:p>
            <a:pPr marL="0" indent="0">
              <a:buNone/>
            </a:pPr>
            <a:r>
              <a:rPr lang="nl-NL" sz="2400" b="1" dirty="0"/>
              <a:t>Inleiding</a:t>
            </a:r>
            <a:endParaRPr lang="nl-NL" sz="2400" dirty="0"/>
          </a:p>
          <a:p>
            <a:pPr marL="0" indent="0">
              <a:buNone/>
            </a:pPr>
            <a:r>
              <a:rPr lang="nl-NL" sz="2400" dirty="0"/>
              <a:t>Ik wil beginnen met enige opmerkingen over de betekenis van vervoerovereenkomst, reisbevrachting en tijdbevrachting in Boek 8 BW.  </a:t>
            </a:r>
            <a:endParaRPr lang="nl-NL" dirty="0"/>
          </a:p>
        </p:txBody>
      </p:sp>
    </p:spTree>
    <p:extLst>
      <p:ext uri="{BB962C8B-B14F-4D97-AF65-F5344CB8AC3E}">
        <p14:creationId xmlns:p14="http://schemas.microsoft.com/office/powerpoint/2010/main" val="2931901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Hague </a:t>
            </a:r>
            <a:r>
              <a:rPr lang="nl-NL" sz="2400" dirty="0" err="1"/>
              <a:t>Visby</a:t>
            </a:r>
            <a:r>
              <a:rPr lang="nl-NL" sz="2400" dirty="0"/>
              <a:t> Rules (HVR) bevatten echter een beperktere omschrijving van de vervoerovereenkomst. </a:t>
            </a:r>
            <a:endParaRPr lang="nl-NL" sz="2400" dirty="0" smtClean="0"/>
          </a:p>
          <a:p>
            <a:pPr marL="0" indent="0">
              <a:buNone/>
            </a:pPr>
            <a:r>
              <a:rPr lang="en-US" sz="2400" dirty="0" smtClean="0"/>
              <a:t>Art</a:t>
            </a:r>
            <a:r>
              <a:rPr lang="en-US" sz="2400" dirty="0"/>
              <a:t>. 1(e) </a:t>
            </a:r>
            <a:r>
              <a:rPr lang="en-US" sz="2400" dirty="0" err="1"/>
              <a:t>bepaalt</a:t>
            </a:r>
            <a:r>
              <a:rPr lang="en-US" sz="2400" dirty="0"/>
              <a:t>: “’Carriage of goods’ covers the period from the time when the goods are loaded on to the time they are discharged from the ship”. </a:t>
            </a:r>
            <a:endParaRPr lang="nl-NL" sz="2400" dirty="0"/>
          </a:p>
        </p:txBody>
      </p:sp>
    </p:spTree>
    <p:extLst>
      <p:ext uri="{BB962C8B-B14F-4D97-AF65-F5344CB8AC3E}">
        <p14:creationId xmlns:p14="http://schemas.microsoft.com/office/powerpoint/2010/main" val="1342156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aanlevering ten vervoer en de aflevering vallen dus buiten deze omschrijving. </a:t>
            </a:r>
            <a:endParaRPr lang="nl-NL" sz="2400" dirty="0" smtClean="0"/>
          </a:p>
          <a:p>
            <a:pPr marL="0" indent="0">
              <a:buNone/>
            </a:pPr>
            <a:r>
              <a:rPr lang="nl-NL" sz="2400" dirty="0" smtClean="0"/>
              <a:t>De </a:t>
            </a:r>
            <a:r>
              <a:rPr lang="nl-NL" sz="2400" dirty="0"/>
              <a:t>belading en de lossing vallen wel onder de HVR. </a:t>
            </a:r>
            <a:endParaRPr lang="nl-NL" sz="2400" dirty="0" smtClean="0"/>
          </a:p>
          <a:p>
            <a:pPr marL="0" indent="0">
              <a:buNone/>
            </a:pPr>
            <a:r>
              <a:rPr lang="nl-NL" sz="2400" dirty="0" smtClean="0"/>
              <a:t>Zie </a:t>
            </a:r>
            <a:r>
              <a:rPr lang="nl-NL" sz="2400" dirty="0"/>
              <a:t>art. 3 lid 2 HVR waarin wordt bepaald dat de vervoerder verplicht is de zaken behoorlijk en zorgvuldig te laden, te behandelen, te stuwen, te vervoeren, te bewaren, te verzorgen en te lossen. </a:t>
            </a:r>
          </a:p>
        </p:txBody>
      </p:sp>
    </p:spTree>
    <p:extLst>
      <p:ext uri="{BB962C8B-B14F-4D97-AF65-F5344CB8AC3E}">
        <p14:creationId xmlns:p14="http://schemas.microsoft.com/office/powerpoint/2010/main" val="1994243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dirty="0" smtClean="0"/>
              <a:t>Reisbevrachting</a:t>
            </a:r>
            <a:endParaRPr lang="nl-NL" sz="3200" dirty="0"/>
          </a:p>
        </p:txBody>
      </p:sp>
      <p:sp>
        <p:nvSpPr>
          <p:cNvPr id="3" name="Tijdelijke aanduiding voor inhoud 2"/>
          <p:cNvSpPr>
            <a:spLocks noGrp="1"/>
          </p:cNvSpPr>
          <p:nvPr>
            <p:ph idx="1"/>
          </p:nvPr>
        </p:nvSpPr>
        <p:spPr/>
        <p:txBody>
          <a:bodyPr>
            <a:normAutofit/>
          </a:bodyPr>
          <a:lstStyle/>
          <a:p>
            <a:pPr marL="0" indent="0">
              <a:buNone/>
            </a:pPr>
            <a:r>
              <a:rPr lang="nl-NL" sz="2400" dirty="0"/>
              <a:t>De overeenkomst van reisbevrachting is tevens een vervoerovereenkomst, </a:t>
            </a:r>
            <a:endParaRPr lang="nl-NL" sz="2400" dirty="0" smtClean="0"/>
          </a:p>
          <a:p>
            <a:pPr marL="0" indent="0">
              <a:buNone/>
            </a:pPr>
            <a:r>
              <a:rPr lang="nl-NL" sz="2400" dirty="0" smtClean="0"/>
              <a:t>maar </a:t>
            </a:r>
            <a:r>
              <a:rPr lang="nl-NL" sz="2400" dirty="0"/>
              <a:t>verschilt in verschillende opzichten van de enkele vervoerovereenkomst onder cognossement. </a:t>
            </a:r>
          </a:p>
          <a:p>
            <a:pPr marL="0" indent="0">
              <a:buNone/>
            </a:pPr>
            <a:endParaRPr lang="nl-NL" sz="2400" dirty="0"/>
          </a:p>
        </p:txBody>
      </p:sp>
    </p:spTree>
    <p:extLst>
      <p:ext uri="{BB962C8B-B14F-4D97-AF65-F5344CB8AC3E}">
        <p14:creationId xmlns:p14="http://schemas.microsoft.com/office/powerpoint/2010/main" val="2097516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sz="2400" dirty="0"/>
              <a:t>De HVR zijn niet dwingend van toepassing op bevrachtingsovereenkomsten, </a:t>
            </a:r>
            <a:endParaRPr lang="nl-NL" sz="2400" dirty="0" smtClean="0"/>
          </a:p>
          <a:p>
            <a:pPr marL="0" indent="0">
              <a:buNone/>
            </a:pPr>
            <a:r>
              <a:rPr lang="nl-NL" sz="2400" dirty="0" smtClean="0"/>
              <a:t>zodat </a:t>
            </a:r>
            <a:r>
              <a:rPr lang="nl-NL" sz="2400" dirty="0"/>
              <a:t>partijen bij een charter vrij zijn een eigen aansprakelijkheidsregeling overeen te komen, </a:t>
            </a:r>
            <a:endParaRPr lang="nl-NL" sz="2400" dirty="0" smtClean="0"/>
          </a:p>
          <a:p>
            <a:pPr marL="0" indent="0">
              <a:buNone/>
            </a:pPr>
            <a:r>
              <a:rPr lang="nl-NL" sz="2400" dirty="0" smtClean="0"/>
              <a:t>hetgeen </a:t>
            </a:r>
            <a:r>
              <a:rPr lang="nl-NL" sz="2400" dirty="0"/>
              <a:t>in standaard-charterpartijen, zoals bijvoorbeeld de </a:t>
            </a:r>
            <a:r>
              <a:rPr lang="nl-NL" sz="2400" dirty="0" err="1"/>
              <a:t>Gencon</a:t>
            </a:r>
            <a:r>
              <a:rPr lang="nl-NL" sz="2400" dirty="0"/>
              <a:t>-charterpartij, ook gebeurt. </a:t>
            </a:r>
          </a:p>
          <a:p>
            <a:pPr marL="0" indent="0">
              <a:buNone/>
            </a:pPr>
            <a:endParaRPr lang="nl-NL" dirty="0"/>
          </a:p>
        </p:txBody>
      </p:sp>
    </p:spTree>
    <p:extLst>
      <p:ext uri="{BB962C8B-B14F-4D97-AF65-F5344CB8AC3E}">
        <p14:creationId xmlns:p14="http://schemas.microsoft.com/office/powerpoint/2010/main" val="3227605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In het kader van een reischarterpartij wordt verder de laadruimte ter beschikking gesteld van de bevrachter voor het vervoer van de aangeleverde lading. </a:t>
            </a:r>
            <a:endParaRPr lang="nl-NL" sz="2400" dirty="0" smtClean="0"/>
          </a:p>
          <a:p>
            <a:pPr marL="0" indent="0">
              <a:buNone/>
            </a:pPr>
            <a:r>
              <a:rPr lang="nl-NL" sz="2400" dirty="0" smtClean="0"/>
              <a:t>De </a:t>
            </a:r>
            <a:r>
              <a:rPr lang="nl-NL" sz="2400" dirty="0"/>
              <a:t>door de bevrachter te betalen vracht betreft een vergoeding voor het vervoer </a:t>
            </a:r>
            <a:r>
              <a:rPr lang="nl-NL" sz="2400" dirty="0" err="1"/>
              <a:t>èn</a:t>
            </a:r>
            <a:r>
              <a:rPr lang="nl-NL" sz="2400" dirty="0"/>
              <a:t> het gebruik van het schip gedurende overeengekomen laad- en losdagen (ligdagen). </a:t>
            </a:r>
            <a:endParaRPr lang="nl-NL" sz="2400" dirty="0" smtClean="0"/>
          </a:p>
          <a:p>
            <a:pPr marL="0" indent="0">
              <a:buNone/>
            </a:pPr>
            <a:r>
              <a:rPr lang="nl-NL" sz="2400" dirty="0" smtClean="0"/>
              <a:t>Worden </a:t>
            </a:r>
            <a:r>
              <a:rPr lang="nl-NL" sz="2400" dirty="0"/>
              <a:t>de overeengekomen ligdagen overschreden, dan moet de bevrachter overliggeld of </a:t>
            </a:r>
            <a:r>
              <a:rPr lang="nl-NL" sz="2400" dirty="0" err="1"/>
              <a:t>demurrage</a:t>
            </a:r>
            <a:r>
              <a:rPr lang="nl-NL" sz="2400" dirty="0"/>
              <a:t> betalen. </a:t>
            </a:r>
          </a:p>
        </p:txBody>
      </p:sp>
    </p:spTree>
    <p:extLst>
      <p:ext uri="{BB962C8B-B14F-4D97-AF65-F5344CB8AC3E}">
        <p14:creationId xmlns:p14="http://schemas.microsoft.com/office/powerpoint/2010/main" val="4149611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sz="2400" dirty="0"/>
              <a:t>Naar mijn mening is de </a:t>
            </a:r>
            <a:r>
              <a:rPr lang="nl-NL" sz="2400" dirty="0" err="1"/>
              <a:t>demurrage</a:t>
            </a:r>
            <a:r>
              <a:rPr lang="nl-NL" sz="2400" dirty="0"/>
              <a:t>-regeling verbonden met de terbeschikkingstelling van de laadruimte in het kader van een reischarter.   </a:t>
            </a:r>
          </a:p>
          <a:p>
            <a:pPr marL="0" indent="0">
              <a:buNone/>
            </a:pPr>
            <a:endParaRPr lang="nl-NL" dirty="0"/>
          </a:p>
        </p:txBody>
      </p:sp>
    </p:spTree>
    <p:extLst>
      <p:ext uri="{BB962C8B-B14F-4D97-AF65-F5344CB8AC3E}">
        <p14:creationId xmlns:p14="http://schemas.microsoft.com/office/powerpoint/2010/main" val="507346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Ook in een enkele vervoerovereenkomst onder cognossement treft men soms </a:t>
            </a:r>
            <a:r>
              <a:rPr lang="nl-NL" sz="2400" dirty="0" err="1"/>
              <a:t>demurrage</a:t>
            </a:r>
            <a:r>
              <a:rPr lang="nl-NL" sz="2400" dirty="0"/>
              <a:t>-bepalingen aan, zoals bijvoorbeeld “</a:t>
            </a:r>
            <a:r>
              <a:rPr lang="nl-NL" sz="2400" dirty="0" err="1"/>
              <a:t>liner</a:t>
            </a:r>
            <a:r>
              <a:rPr lang="nl-NL" sz="2400" dirty="0"/>
              <a:t> </a:t>
            </a:r>
            <a:r>
              <a:rPr lang="nl-NL" sz="2400" dirty="0" err="1"/>
              <a:t>demurrage</a:t>
            </a:r>
            <a:r>
              <a:rPr lang="nl-NL" sz="2400" dirty="0"/>
              <a:t>” in een </a:t>
            </a:r>
            <a:r>
              <a:rPr lang="nl-NL" sz="2400" dirty="0" err="1"/>
              <a:t>liner</a:t>
            </a:r>
            <a:r>
              <a:rPr lang="nl-NL" sz="2400" dirty="0"/>
              <a:t> </a:t>
            </a:r>
            <a:r>
              <a:rPr lang="nl-NL" sz="2400" dirty="0" err="1"/>
              <a:t>bill</a:t>
            </a:r>
            <a:r>
              <a:rPr lang="nl-NL" sz="2400" dirty="0"/>
              <a:t> of lading. </a:t>
            </a:r>
            <a:endParaRPr lang="nl-NL" sz="2400" dirty="0" smtClean="0"/>
          </a:p>
          <a:p>
            <a:pPr marL="0" indent="0">
              <a:buNone/>
            </a:pPr>
            <a:r>
              <a:rPr lang="nl-NL" sz="2400" dirty="0" smtClean="0"/>
              <a:t>Het </a:t>
            </a:r>
            <a:r>
              <a:rPr lang="nl-NL" sz="2400" dirty="0"/>
              <a:t>gaat dan veelal om een </a:t>
            </a:r>
            <a:r>
              <a:rPr lang="nl-NL" sz="2400" dirty="0" err="1"/>
              <a:t>demurrage</a:t>
            </a:r>
            <a:r>
              <a:rPr lang="nl-NL" sz="2400" dirty="0"/>
              <a:t>-regeling in “a </a:t>
            </a:r>
            <a:r>
              <a:rPr lang="nl-NL" sz="2400" dirty="0" err="1"/>
              <a:t>rudimentary</a:t>
            </a:r>
            <a:r>
              <a:rPr lang="nl-NL" sz="2400" dirty="0"/>
              <a:t> form”. </a:t>
            </a:r>
            <a:endParaRPr lang="nl-NL" sz="2400" dirty="0" smtClean="0"/>
          </a:p>
          <a:p>
            <a:pPr marL="0" indent="0">
              <a:buNone/>
            </a:pPr>
            <a:r>
              <a:rPr lang="nl-NL" sz="2400" dirty="0" smtClean="0"/>
              <a:t>In </a:t>
            </a:r>
            <a:r>
              <a:rPr lang="nl-NL" sz="2400" dirty="0"/>
              <a:t>het algemeen heeft </a:t>
            </a:r>
            <a:r>
              <a:rPr lang="nl-NL" sz="2400" dirty="0" err="1"/>
              <a:t>demurrage</a:t>
            </a:r>
            <a:r>
              <a:rPr lang="nl-NL" sz="2400" dirty="0"/>
              <a:t> dan een iets andere betekenis dan bij reisbevrachting. </a:t>
            </a:r>
            <a:endParaRPr lang="nl-NL" sz="2400" dirty="0" smtClean="0"/>
          </a:p>
          <a:p>
            <a:pPr marL="0" indent="0">
              <a:buNone/>
            </a:pPr>
            <a:r>
              <a:rPr lang="nl-NL" sz="2400" dirty="0" smtClean="0"/>
              <a:t>De </a:t>
            </a:r>
            <a:r>
              <a:rPr lang="nl-NL" sz="2400" dirty="0" err="1"/>
              <a:t>demurrage</a:t>
            </a:r>
            <a:r>
              <a:rPr lang="nl-NL" sz="2400" dirty="0"/>
              <a:t> in een cognossement ziet bijvoorbeeld op vertraging in de aanlevering of in de inontvangstneming van de goederen.</a:t>
            </a:r>
            <a:r>
              <a:rPr lang="nl-NL" sz="2400" dirty="0" smtClean="0">
                <a:effectLst/>
              </a:rPr>
              <a:t> </a:t>
            </a:r>
            <a:endParaRPr lang="nl-NL" sz="2400" dirty="0"/>
          </a:p>
        </p:txBody>
      </p:sp>
    </p:spTree>
    <p:extLst>
      <p:ext uri="{BB962C8B-B14F-4D97-AF65-F5344CB8AC3E}">
        <p14:creationId xmlns:p14="http://schemas.microsoft.com/office/powerpoint/2010/main" val="1638735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dirty="0"/>
              <a:t>Tijdbevrachting</a:t>
            </a:r>
            <a:endParaRPr lang="nl-NL" sz="3200" dirty="0"/>
          </a:p>
        </p:txBody>
      </p:sp>
      <p:sp>
        <p:nvSpPr>
          <p:cNvPr id="3" name="Tijdelijke aanduiding voor inhoud 2"/>
          <p:cNvSpPr>
            <a:spLocks noGrp="1"/>
          </p:cNvSpPr>
          <p:nvPr>
            <p:ph idx="1"/>
          </p:nvPr>
        </p:nvSpPr>
        <p:spPr/>
        <p:txBody>
          <a:bodyPr>
            <a:normAutofit/>
          </a:bodyPr>
          <a:lstStyle/>
          <a:p>
            <a:pPr marL="0" indent="0">
              <a:buNone/>
            </a:pPr>
            <a:r>
              <a:rPr lang="nl-NL" sz="2400" dirty="0"/>
              <a:t>Kenmerkend voor een timecharter is dat de vervrachter de exploitatie van het schip in handen geeft van de tijdbevrachter tegen betaling van een bedrag dat per dag wordt berekend, de huur. </a:t>
            </a:r>
            <a:endParaRPr lang="nl-NL" sz="2400" dirty="0" smtClean="0"/>
          </a:p>
          <a:p>
            <a:pPr marL="0" indent="0">
              <a:buNone/>
            </a:pPr>
            <a:r>
              <a:rPr lang="nl-NL" sz="2400" dirty="0" smtClean="0"/>
              <a:t>Het </a:t>
            </a:r>
            <a:r>
              <a:rPr lang="nl-NL" sz="2400" dirty="0"/>
              <a:t>is de bevrachter die bepaalt welke reizen met het schip worden gemaakt en welke ladingen worden vervoerd. </a:t>
            </a:r>
          </a:p>
        </p:txBody>
      </p:sp>
    </p:spTree>
    <p:extLst>
      <p:ext uri="{BB962C8B-B14F-4D97-AF65-F5344CB8AC3E}">
        <p14:creationId xmlns:p14="http://schemas.microsoft.com/office/powerpoint/2010/main" val="1599863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tijdbevrachter draagt het risico van exploitatieverlies, en exploitatiewinst komt geheel te zijnen gunste. </a:t>
            </a:r>
            <a:endParaRPr lang="nl-NL" sz="2400" dirty="0" smtClean="0"/>
          </a:p>
          <a:p>
            <a:pPr marL="0" indent="0">
              <a:buNone/>
            </a:pPr>
            <a:r>
              <a:rPr lang="nl-NL" sz="2400" dirty="0" smtClean="0"/>
              <a:t>De </a:t>
            </a:r>
            <a:r>
              <a:rPr lang="nl-NL" sz="2400" dirty="0"/>
              <a:t>tijdbevrachter zal over het algemeen niet zijn eigen lading vervoeren, </a:t>
            </a:r>
            <a:endParaRPr lang="nl-NL" sz="2400" dirty="0" smtClean="0"/>
          </a:p>
          <a:p>
            <a:pPr marL="0" indent="0">
              <a:buNone/>
            </a:pPr>
            <a:r>
              <a:rPr lang="nl-NL" sz="2400" dirty="0" smtClean="0"/>
              <a:t>doch </a:t>
            </a:r>
            <a:r>
              <a:rPr lang="nl-NL" sz="2400" dirty="0"/>
              <a:t>reisbevrachtingen of enkele vervoerovereenkomsten sluiten met derden. </a:t>
            </a:r>
          </a:p>
        </p:txBody>
      </p:sp>
    </p:spTree>
    <p:extLst>
      <p:ext uri="{BB962C8B-B14F-4D97-AF65-F5344CB8AC3E}">
        <p14:creationId xmlns:p14="http://schemas.microsoft.com/office/powerpoint/2010/main" val="3782754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sz="2400" dirty="0"/>
              <a:t>Vaak wordt dan voor de ten vervoer ingeladen goederen een kapiteinscognossement afgegeven. </a:t>
            </a:r>
            <a:endParaRPr lang="nl-NL" sz="2400" dirty="0" smtClean="0"/>
          </a:p>
          <a:p>
            <a:pPr marL="0" indent="0">
              <a:buNone/>
            </a:pPr>
            <a:r>
              <a:rPr lang="nl-NL" sz="2400" dirty="0" smtClean="0"/>
              <a:t>Onder </a:t>
            </a:r>
            <a:r>
              <a:rPr lang="nl-NL" sz="2400" dirty="0"/>
              <a:t>een dergelijk cognossement geldt de reder in het algemeen als (mede)vervoerder. </a:t>
            </a:r>
            <a:endParaRPr lang="nl-NL" sz="2400" dirty="0" smtClean="0"/>
          </a:p>
          <a:p>
            <a:pPr marL="0" indent="0">
              <a:buNone/>
            </a:pPr>
            <a:r>
              <a:rPr lang="nl-NL" sz="2400" dirty="0" smtClean="0"/>
              <a:t>Het </a:t>
            </a:r>
            <a:r>
              <a:rPr lang="nl-NL" sz="2400" dirty="0"/>
              <a:t>vervoer wordt dan uitgevoerd in het kader van een vervoerovereenkomst tussen reder en ladingbelanghebbende. </a:t>
            </a:r>
          </a:p>
          <a:p>
            <a:pPr marL="0" indent="0">
              <a:buNone/>
            </a:pPr>
            <a:endParaRPr lang="nl-NL" dirty="0"/>
          </a:p>
        </p:txBody>
      </p:sp>
    </p:spTree>
    <p:extLst>
      <p:ext uri="{BB962C8B-B14F-4D97-AF65-F5344CB8AC3E}">
        <p14:creationId xmlns:p14="http://schemas.microsoft.com/office/powerpoint/2010/main" val="323330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pPr marL="0" indent="0">
              <a:buNone/>
            </a:pPr>
            <a:r>
              <a:rPr lang="nl-NL" sz="2400" dirty="0" smtClean="0"/>
              <a:t>Daarna komen enkele afzonderlijke onderwerpen aan de orde: allereerst problemen die het cognossement betreffen , maar zich met name voordoen als ook een reischarter is afgesloten, </a:t>
            </a:r>
            <a:endParaRPr lang="nl-NL" sz="2400" dirty="0" smtClean="0"/>
          </a:p>
          <a:p>
            <a:pPr marL="0" indent="0">
              <a:buNone/>
            </a:pPr>
            <a:r>
              <a:rPr lang="nl-NL" sz="2400" dirty="0" smtClean="0"/>
              <a:t>en </a:t>
            </a:r>
            <a:r>
              <a:rPr lang="nl-NL" sz="2400" dirty="0" smtClean="0"/>
              <a:t>daarna een tweetal onderwerpen waarin </a:t>
            </a:r>
            <a:r>
              <a:rPr lang="nl-NL" sz="2400" dirty="0" err="1" smtClean="0"/>
              <a:t>demurrage</a:t>
            </a:r>
            <a:r>
              <a:rPr lang="nl-NL" sz="2400" dirty="0" smtClean="0"/>
              <a:t> een hoofdrol speelt. </a:t>
            </a:r>
          </a:p>
          <a:p>
            <a:pPr marL="0" indent="0">
              <a:buNone/>
            </a:pPr>
            <a:endParaRPr lang="nl-NL" dirty="0"/>
          </a:p>
        </p:txBody>
      </p:sp>
    </p:spTree>
    <p:extLst>
      <p:ext uri="{BB962C8B-B14F-4D97-AF65-F5344CB8AC3E}">
        <p14:creationId xmlns:p14="http://schemas.microsoft.com/office/powerpoint/2010/main" val="1124359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tussen reder/tijdvervrachter en tijdbevrachter uit het timecharter voortvloeiende vervoersverhouding speelt niet of nauwelijks een rol, </a:t>
            </a:r>
            <a:endParaRPr lang="nl-NL" sz="2400" dirty="0" smtClean="0"/>
          </a:p>
          <a:p>
            <a:pPr marL="0" indent="0">
              <a:buNone/>
            </a:pPr>
            <a:r>
              <a:rPr lang="nl-NL" sz="2400" dirty="0" smtClean="0"/>
              <a:t>behoudens </a:t>
            </a:r>
            <a:r>
              <a:rPr lang="nl-NL" sz="2400" dirty="0"/>
              <a:t>een eventueel regresrecht van de reder wegens exces-aansprakelijkheid. </a:t>
            </a:r>
          </a:p>
        </p:txBody>
      </p:sp>
    </p:spTree>
    <p:extLst>
      <p:ext uri="{BB962C8B-B14F-4D97-AF65-F5344CB8AC3E}">
        <p14:creationId xmlns:p14="http://schemas.microsoft.com/office/powerpoint/2010/main" val="3667667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tijdbevrachter is verder niet verplicht steeds lading te vervoeren. </a:t>
            </a:r>
            <a:endParaRPr lang="nl-NL" sz="2400" dirty="0" smtClean="0"/>
          </a:p>
          <a:p>
            <a:pPr marL="0" indent="0">
              <a:buNone/>
            </a:pPr>
            <a:r>
              <a:rPr lang="nl-NL" sz="2400" dirty="0" smtClean="0"/>
              <a:t>Hij </a:t>
            </a:r>
            <a:r>
              <a:rPr lang="nl-NL" sz="2400" dirty="0"/>
              <a:t>kan besluiten dat het schip gedurende een bepaalde periode wordt opgelegd in verband met de slechte situatie op de vrachtenmarkt. </a:t>
            </a:r>
            <a:endParaRPr lang="nl-NL" sz="2400" dirty="0" smtClean="0"/>
          </a:p>
          <a:p>
            <a:pPr marL="0" indent="0">
              <a:buNone/>
            </a:pPr>
            <a:endParaRPr lang="nl-NL" sz="2400" dirty="0" smtClean="0"/>
          </a:p>
          <a:p>
            <a:pPr marL="0" indent="0">
              <a:buNone/>
            </a:pPr>
            <a:r>
              <a:rPr lang="nl-NL" sz="2400" dirty="0" smtClean="0"/>
              <a:t>In </a:t>
            </a:r>
            <a:r>
              <a:rPr lang="nl-NL" sz="2400" dirty="0"/>
              <a:t>de praktijk is de in het timecharter neergelegde vervoerovereenkomst tussen reder/vervrachter en bevrachter niet het belangrijkste element van een timecharter. </a:t>
            </a:r>
          </a:p>
        </p:txBody>
      </p:sp>
    </p:spTree>
    <p:extLst>
      <p:ext uri="{BB962C8B-B14F-4D97-AF65-F5344CB8AC3E}">
        <p14:creationId xmlns:p14="http://schemas.microsoft.com/office/powerpoint/2010/main" val="2653141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dirty="0"/>
              <a:t>Wie heeft recht op het cognossement</a:t>
            </a:r>
            <a:endParaRPr lang="nl-NL" sz="3200" dirty="0"/>
          </a:p>
        </p:txBody>
      </p:sp>
      <p:sp>
        <p:nvSpPr>
          <p:cNvPr id="3" name="Tijdelijke aanduiding voor inhoud 2"/>
          <p:cNvSpPr>
            <a:spLocks noGrp="1"/>
          </p:cNvSpPr>
          <p:nvPr>
            <p:ph idx="1"/>
          </p:nvPr>
        </p:nvSpPr>
        <p:spPr/>
        <p:txBody>
          <a:bodyPr>
            <a:normAutofit/>
          </a:bodyPr>
          <a:lstStyle/>
          <a:p>
            <a:pPr marL="0" indent="0">
              <a:buNone/>
            </a:pPr>
            <a:r>
              <a:rPr lang="nl-NL" sz="2400" dirty="0"/>
              <a:t>Onder een FOB-contract sluit de overzeese koper in het algemeen het reischarter (of een enkele vervoerovereenkomst), </a:t>
            </a:r>
            <a:endParaRPr lang="nl-NL" sz="2400" dirty="0" smtClean="0"/>
          </a:p>
          <a:p>
            <a:pPr marL="0" indent="0">
              <a:buNone/>
            </a:pPr>
            <a:r>
              <a:rPr lang="nl-NL" sz="2400" dirty="0" smtClean="0"/>
              <a:t>en </a:t>
            </a:r>
            <a:r>
              <a:rPr lang="nl-NL" sz="2400" dirty="0"/>
              <a:t>worden de goederen bij de vervoerder aangeleverd door de </a:t>
            </a:r>
            <a:r>
              <a:rPr lang="nl-NL" sz="2400" dirty="0" smtClean="0"/>
              <a:t>verkoper</a:t>
            </a:r>
            <a:r>
              <a:rPr lang="nl-NL" sz="2400" dirty="0"/>
              <a:t>.</a:t>
            </a:r>
          </a:p>
        </p:txBody>
      </p:sp>
    </p:spTree>
    <p:extLst>
      <p:ext uri="{BB962C8B-B14F-4D97-AF65-F5344CB8AC3E}">
        <p14:creationId xmlns:p14="http://schemas.microsoft.com/office/powerpoint/2010/main" val="3394075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Naar mijn mening moet bij het beantwoorden van de vraag aan wie het cognossement toekomt </a:t>
            </a:r>
            <a:endParaRPr lang="nl-NL" sz="2400" dirty="0" smtClean="0"/>
          </a:p>
          <a:p>
            <a:pPr marL="0" indent="0">
              <a:buNone/>
            </a:pPr>
            <a:r>
              <a:rPr lang="nl-NL" sz="2400" dirty="0" smtClean="0"/>
              <a:t>aandacht </a:t>
            </a:r>
            <a:r>
              <a:rPr lang="nl-NL" sz="2400" dirty="0"/>
              <a:t>geschonken worden aan twee hoofdkenmerken van het cognossement. </a:t>
            </a:r>
          </a:p>
        </p:txBody>
      </p:sp>
    </p:spTree>
    <p:extLst>
      <p:ext uri="{BB962C8B-B14F-4D97-AF65-F5344CB8AC3E}">
        <p14:creationId xmlns:p14="http://schemas.microsoft.com/office/powerpoint/2010/main" val="2235329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smtClean="0"/>
              <a:t>1.  Het </a:t>
            </a:r>
            <a:r>
              <a:rPr lang="nl-NL" sz="2400" dirty="0"/>
              <a:t>cognossement belichaamt de vervoerovereenkomst, hetgeen meebrengt dat het cognossement aan de koper-bevrachter als wederpartij bij de vervoerovereenkomst moet worden afgegeven.</a:t>
            </a:r>
            <a:r>
              <a:rPr lang="nl-NL" sz="2400" dirty="0" smtClean="0">
                <a:effectLst/>
              </a:rPr>
              <a:t> </a:t>
            </a:r>
            <a:endParaRPr lang="nl-NL" sz="2400" dirty="0"/>
          </a:p>
        </p:txBody>
      </p:sp>
    </p:spTree>
    <p:extLst>
      <p:ext uri="{BB962C8B-B14F-4D97-AF65-F5344CB8AC3E}">
        <p14:creationId xmlns:p14="http://schemas.microsoft.com/office/powerpoint/2010/main" val="2071194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smtClean="0"/>
              <a:t>2. Daarnaast </a:t>
            </a:r>
            <a:r>
              <a:rPr lang="nl-NL" sz="2400" dirty="0"/>
              <a:t>belichaamt het cognossement de daarin omschreven zaken: wie het cognossement heeft, heeft de zaken. </a:t>
            </a:r>
            <a:endParaRPr lang="nl-NL" sz="2400" dirty="0" smtClean="0"/>
          </a:p>
          <a:p>
            <a:pPr marL="0" indent="0">
              <a:buNone/>
            </a:pPr>
            <a:endParaRPr lang="nl-NL" sz="2400" dirty="0"/>
          </a:p>
          <a:p>
            <a:pPr marL="0" indent="0">
              <a:buNone/>
            </a:pPr>
            <a:r>
              <a:rPr lang="nl-NL" sz="2400" dirty="0" smtClean="0"/>
              <a:t>Dit </a:t>
            </a:r>
            <a:r>
              <a:rPr lang="nl-NL" sz="2400" dirty="0"/>
              <a:t>aspect brengt mee dat het cognossement moet worden afgegeven aan de verkoper-aflader, </a:t>
            </a:r>
            <a:endParaRPr lang="nl-NL" sz="2400" dirty="0" smtClean="0"/>
          </a:p>
          <a:p>
            <a:pPr marL="0" indent="0">
              <a:buNone/>
            </a:pPr>
            <a:r>
              <a:rPr lang="nl-NL" sz="2400" dirty="0" smtClean="0"/>
              <a:t>die </a:t>
            </a:r>
            <a:r>
              <a:rPr lang="nl-NL" sz="2400" dirty="0"/>
              <a:t>immers de zaken aflevert, </a:t>
            </a:r>
            <a:endParaRPr lang="nl-NL" sz="2400" dirty="0" smtClean="0"/>
          </a:p>
          <a:p>
            <a:pPr marL="0" indent="0">
              <a:buNone/>
            </a:pPr>
            <a:r>
              <a:rPr lang="nl-NL" sz="2400" dirty="0" smtClean="0"/>
              <a:t>en </a:t>
            </a:r>
            <a:r>
              <a:rPr lang="nl-NL" sz="2400" dirty="0"/>
              <a:t>over het algemeen geen afstand wil doen van zijn controle over de zaken, </a:t>
            </a:r>
            <a:endParaRPr lang="nl-NL" sz="2400" dirty="0" smtClean="0"/>
          </a:p>
          <a:p>
            <a:pPr marL="0" indent="0">
              <a:buNone/>
            </a:pPr>
            <a:r>
              <a:rPr lang="nl-NL" sz="2400" dirty="0" smtClean="0"/>
              <a:t>zeker </a:t>
            </a:r>
            <a:r>
              <a:rPr lang="nl-NL" sz="2400" dirty="0"/>
              <a:t>niet zolang hij de koopprijs niet heeft ontvangen. </a:t>
            </a:r>
          </a:p>
        </p:txBody>
      </p:sp>
    </p:spTree>
    <p:extLst>
      <p:ext uri="{BB962C8B-B14F-4D97-AF65-F5344CB8AC3E}">
        <p14:creationId xmlns:p14="http://schemas.microsoft.com/office/powerpoint/2010/main" val="23810700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tekst van art. 8:399 lid 1 BW en art. 3 lid 3 HVR wijst erop </a:t>
            </a:r>
            <a:endParaRPr lang="nl-NL" sz="2400" dirty="0" smtClean="0"/>
          </a:p>
          <a:p>
            <a:pPr marL="0" indent="0">
              <a:buNone/>
            </a:pPr>
            <a:r>
              <a:rPr lang="nl-NL" sz="2400" dirty="0" smtClean="0"/>
              <a:t>dat </a:t>
            </a:r>
            <a:r>
              <a:rPr lang="nl-NL" sz="2400" dirty="0"/>
              <a:t>het cognossement moet worden afgegeven aan de afzender, dus de koper-bevrachter</a:t>
            </a:r>
            <a:r>
              <a:rPr lang="nl-NL" sz="2400" dirty="0" smtClean="0"/>
              <a:t>.</a:t>
            </a:r>
            <a:endParaRPr lang="nl-NL" sz="2400" dirty="0"/>
          </a:p>
        </p:txBody>
      </p:sp>
    </p:spTree>
    <p:extLst>
      <p:ext uri="{BB962C8B-B14F-4D97-AF65-F5344CB8AC3E}">
        <p14:creationId xmlns:p14="http://schemas.microsoft.com/office/powerpoint/2010/main" val="1847404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Mij is echter niet duidelijk waarom de verkoper-aflader de controle over de door hem aangeleverde zaken zou moeten opgeven ten gunste van de koper-bevrachter </a:t>
            </a:r>
            <a:endParaRPr lang="nl-NL" sz="2400" dirty="0" smtClean="0"/>
          </a:p>
          <a:p>
            <a:pPr marL="0" indent="0">
              <a:buNone/>
            </a:pPr>
            <a:r>
              <a:rPr lang="nl-NL" sz="2400" dirty="0" smtClean="0"/>
              <a:t>als </a:t>
            </a:r>
            <a:r>
              <a:rPr lang="nl-NL" sz="2400" dirty="0"/>
              <a:t>deze nog geen enkele goederenrechtelijke aanspraak op de zaken heeft verkregen. </a:t>
            </a:r>
          </a:p>
        </p:txBody>
      </p:sp>
    </p:spTree>
    <p:extLst>
      <p:ext uri="{BB962C8B-B14F-4D97-AF65-F5344CB8AC3E}">
        <p14:creationId xmlns:p14="http://schemas.microsoft.com/office/powerpoint/2010/main" val="455589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Ik zou daarom willen verdedigen </a:t>
            </a:r>
            <a:endParaRPr lang="nl-NL" sz="2400" dirty="0" smtClean="0"/>
          </a:p>
          <a:p>
            <a:pPr marL="0" indent="0">
              <a:buNone/>
            </a:pPr>
            <a:r>
              <a:rPr lang="nl-NL" sz="2400" dirty="0" smtClean="0"/>
              <a:t>dat </a:t>
            </a:r>
            <a:r>
              <a:rPr lang="nl-NL" sz="2400" dirty="0"/>
              <a:t>bij FOB-verkoop het cognossement in beginsel aan de verkoper-aflader moet worden afgegeven.</a:t>
            </a:r>
            <a:r>
              <a:rPr lang="nl-NL" sz="2400" dirty="0" smtClean="0">
                <a:effectLst/>
              </a:rPr>
              <a:t> </a:t>
            </a:r>
            <a:endParaRPr lang="nl-NL" sz="2400" dirty="0"/>
          </a:p>
        </p:txBody>
      </p:sp>
    </p:spTree>
    <p:extLst>
      <p:ext uri="{BB962C8B-B14F-4D97-AF65-F5344CB8AC3E}">
        <p14:creationId xmlns:p14="http://schemas.microsoft.com/office/powerpoint/2010/main" val="41151158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dirty="0"/>
              <a:t>FIOS-clausule in het </a:t>
            </a:r>
            <a:r>
              <a:rPr lang="nl-NL" sz="3200" b="1" dirty="0" smtClean="0"/>
              <a:t>cognossementsvervoer</a:t>
            </a:r>
            <a:endParaRPr lang="nl-NL" sz="3200" dirty="0"/>
          </a:p>
        </p:txBody>
      </p:sp>
      <p:sp>
        <p:nvSpPr>
          <p:cNvPr id="3" name="Tijdelijke aanduiding voor inhoud 2"/>
          <p:cNvSpPr>
            <a:spLocks noGrp="1"/>
          </p:cNvSpPr>
          <p:nvPr>
            <p:ph idx="1"/>
          </p:nvPr>
        </p:nvSpPr>
        <p:spPr/>
        <p:txBody>
          <a:bodyPr>
            <a:normAutofit/>
          </a:bodyPr>
          <a:lstStyle/>
          <a:p>
            <a:pPr marL="0" indent="0">
              <a:buNone/>
            </a:pPr>
            <a:r>
              <a:rPr lang="nl-NL" sz="2400" dirty="0"/>
              <a:t>In de praktijk wordt bevat het cognossement soms een zogenaamde FIOS-clausule, </a:t>
            </a:r>
            <a:endParaRPr lang="nl-NL" sz="2400" dirty="0" smtClean="0"/>
          </a:p>
          <a:p>
            <a:pPr marL="0" indent="0">
              <a:buNone/>
            </a:pPr>
            <a:r>
              <a:rPr lang="nl-NL" sz="2400" dirty="0" smtClean="0"/>
              <a:t>welke </a:t>
            </a:r>
            <a:r>
              <a:rPr lang="nl-NL" sz="2400" dirty="0"/>
              <a:t>meebrengt dat de belading, stuwage, eventueel het vastzetten van de lading en de lossing door de afzender (wederpartij van de vervoerder) geschiedt. </a:t>
            </a:r>
            <a:endParaRPr lang="nl-NL" sz="2400" dirty="0" smtClean="0"/>
          </a:p>
          <a:p>
            <a:pPr marL="0" indent="0">
              <a:buNone/>
            </a:pPr>
            <a:r>
              <a:rPr lang="nl-NL" sz="2400" dirty="0" smtClean="0"/>
              <a:t>Vaak </a:t>
            </a:r>
            <a:r>
              <a:rPr lang="nl-NL" sz="2400" dirty="0"/>
              <a:t>gaat het om de FIOS-clausule in een reischarter, die in het cognossement is geïncorporeerd.</a:t>
            </a:r>
            <a:r>
              <a:rPr lang="nl-NL" sz="2400" dirty="0" smtClean="0">
                <a:effectLst/>
              </a:rPr>
              <a:t> </a:t>
            </a:r>
            <a:endParaRPr lang="nl-NL" sz="2400" dirty="0"/>
          </a:p>
        </p:txBody>
      </p:sp>
    </p:spTree>
    <p:extLst>
      <p:ext uri="{BB962C8B-B14F-4D97-AF65-F5344CB8AC3E}">
        <p14:creationId xmlns:p14="http://schemas.microsoft.com/office/powerpoint/2010/main" val="349548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sz="3600" b="1" dirty="0" smtClean="0"/>
              <a:t/>
            </a:r>
            <a:br>
              <a:rPr lang="nl-NL" sz="3600" b="1" dirty="0" smtClean="0"/>
            </a:br>
            <a:r>
              <a:rPr lang="nl-NL" sz="3600" b="1" dirty="0" smtClean="0"/>
              <a:t>Vervoerovereenkomst</a:t>
            </a:r>
            <a:r>
              <a:rPr lang="nl-NL" sz="3600" b="1" dirty="0"/>
              <a:t>, reisbevrachting en tijdbevrachting   </a:t>
            </a:r>
            <a:r>
              <a:rPr lang="nl-NL" b="1" dirty="0"/>
              <a:t/>
            </a:r>
            <a:br>
              <a:rPr lang="nl-NL" b="1" dirty="0"/>
            </a:br>
            <a:endParaRPr lang="nl-NL" dirty="0"/>
          </a:p>
        </p:txBody>
      </p:sp>
      <p:sp>
        <p:nvSpPr>
          <p:cNvPr id="3" name="Tijdelijke aanduiding voor inhoud 2"/>
          <p:cNvSpPr>
            <a:spLocks noGrp="1"/>
          </p:cNvSpPr>
          <p:nvPr>
            <p:ph idx="1"/>
          </p:nvPr>
        </p:nvSpPr>
        <p:spPr/>
        <p:txBody>
          <a:bodyPr/>
          <a:lstStyle/>
          <a:p>
            <a:pPr marL="0" indent="0">
              <a:buNone/>
            </a:pPr>
            <a:r>
              <a:rPr lang="nl-NL" sz="2400" dirty="0"/>
              <a:t>Boek 8 BW geeft in art. 8:373 lid 1 BW de volgende definitie van tijd- of reisbevrachting: </a:t>
            </a:r>
            <a:endParaRPr lang="nl-NL" sz="2400" dirty="0" smtClean="0"/>
          </a:p>
          <a:p>
            <a:pPr marL="0" indent="0">
              <a:buNone/>
            </a:pPr>
            <a:r>
              <a:rPr lang="nl-NL" sz="2400" dirty="0" smtClean="0"/>
              <a:t>het </a:t>
            </a:r>
            <a:r>
              <a:rPr lang="nl-NL" sz="2400" dirty="0"/>
              <a:t>is de overeenkomst van goederenvervoer, waarbij de vervoerder zich verbindt tot vervoer aan boord van een schip, dat hij daartoe, anders dan bij wijze van rompbevrachting, geheel of gedeeltelijk en al dan niet op tijdbasis (tijdbevrachting of reisbevrachting) ter beschikking stelt aan de afzender</a:t>
            </a:r>
            <a:r>
              <a:rPr lang="nl-NL" dirty="0"/>
              <a:t>. </a:t>
            </a:r>
          </a:p>
          <a:p>
            <a:pPr marL="0" indent="0">
              <a:buNone/>
            </a:pPr>
            <a:endParaRPr lang="nl-NL" dirty="0"/>
          </a:p>
        </p:txBody>
      </p:sp>
    </p:spTree>
    <p:extLst>
      <p:ext uri="{BB962C8B-B14F-4D97-AF65-F5344CB8AC3E}">
        <p14:creationId xmlns:p14="http://schemas.microsoft.com/office/powerpoint/2010/main" val="7395281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In Nederland en Engeland wordt aangenomen, </a:t>
            </a:r>
            <a:endParaRPr lang="nl-NL" sz="2400" dirty="0" smtClean="0"/>
          </a:p>
          <a:p>
            <a:pPr marL="0" indent="0">
              <a:buNone/>
            </a:pPr>
            <a:r>
              <a:rPr lang="nl-NL" sz="2400" dirty="0" smtClean="0"/>
              <a:t>dat </a:t>
            </a:r>
            <a:r>
              <a:rPr lang="nl-NL" sz="2400" dirty="0"/>
              <a:t>de FIOS-clausule meebrengt dat ladingschade die het gevolg is van fouten bij de belading etc. voor rekening van de wederpartij van de vervoerder blijft. </a:t>
            </a:r>
            <a:endParaRPr lang="nl-NL" sz="2400" dirty="0" smtClean="0"/>
          </a:p>
          <a:p>
            <a:pPr marL="0" indent="0">
              <a:buNone/>
            </a:pPr>
            <a:endParaRPr lang="nl-NL" sz="2400" dirty="0"/>
          </a:p>
          <a:p>
            <a:pPr marL="0" indent="0">
              <a:buNone/>
            </a:pPr>
            <a:r>
              <a:rPr lang="nl-NL" sz="2400" dirty="0" smtClean="0"/>
              <a:t>Er </a:t>
            </a:r>
            <a:r>
              <a:rPr lang="nl-NL" sz="2400" dirty="0"/>
              <a:t>bestaat echter verschil van mening over de grondslag van deze opvatting. </a:t>
            </a:r>
          </a:p>
          <a:p>
            <a:pPr marL="0" indent="0">
              <a:buNone/>
            </a:pPr>
            <a:endParaRPr lang="nl-NL" sz="2400" dirty="0"/>
          </a:p>
        </p:txBody>
      </p:sp>
    </p:spTree>
    <p:extLst>
      <p:ext uri="{BB962C8B-B14F-4D97-AF65-F5344CB8AC3E}">
        <p14:creationId xmlns:p14="http://schemas.microsoft.com/office/powerpoint/2010/main" val="1676972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House of Lords in de “Jordan II”: </a:t>
            </a:r>
            <a:endParaRPr lang="nl-NL" sz="2400" dirty="0" smtClean="0"/>
          </a:p>
          <a:p>
            <a:pPr marL="0" indent="0">
              <a:buNone/>
            </a:pPr>
            <a:r>
              <a:rPr lang="nl-NL" sz="2400" dirty="0" smtClean="0"/>
              <a:t>partijen </a:t>
            </a:r>
            <a:r>
              <a:rPr lang="nl-NL" sz="2400" dirty="0"/>
              <a:t>kunnen in een vervoerovereenkomst die onder de HVR valt overeenkomen, dat de vervoerder geen aansprakelijkheid aanvaardt voor de belading, stuwage en lossing. </a:t>
            </a:r>
            <a:endParaRPr lang="nl-NL" sz="2400" dirty="0" smtClean="0"/>
          </a:p>
          <a:p>
            <a:pPr marL="0" indent="0">
              <a:buNone/>
            </a:pPr>
            <a:endParaRPr lang="nl-NL" sz="2400" dirty="0"/>
          </a:p>
          <a:p>
            <a:pPr marL="0" indent="0">
              <a:buNone/>
            </a:pPr>
            <a:r>
              <a:rPr lang="nl-NL" sz="2400" dirty="0" smtClean="0"/>
              <a:t>Deze </a:t>
            </a:r>
            <a:r>
              <a:rPr lang="nl-NL" sz="2400" dirty="0"/>
              <a:t>activiteiten vallen dan buiten de vervoerovereenkomst en de HVR zijn hierop niet toepasselijk. </a:t>
            </a:r>
          </a:p>
          <a:p>
            <a:pPr marL="0" indent="0">
              <a:buNone/>
            </a:pPr>
            <a:endParaRPr lang="nl-NL" sz="2400" dirty="0"/>
          </a:p>
        </p:txBody>
      </p:sp>
    </p:spTree>
    <p:extLst>
      <p:ext uri="{BB962C8B-B14F-4D97-AF65-F5344CB8AC3E}">
        <p14:creationId xmlns:p14="http://schemas.microsoft.com/office/powerpoint/2010/main" val="9609544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HR 19 januari 1968, NJ 1968, 112 (Favoriet): </a:t>
            </a:r>
            <a:endParaRPr lang="nl-NL" sz="2400" dirty="0" smtClean="0"/>
          </a:p>
          <a:p>
            <a:pPr marL="0" indent="0">
              <a:buNone/>
            </a:pPr>
            <a:r>
              <a:rPr lang="nl-NL" sz="2400" dirty="0" smtClean="0"/>
              <a:t>de </a:t>
            </a:r>
            <a:r>
              <a:rPr lang="nl-NL" sz="2400" dirty="0"/>
              <a:t>vervoerder die blijkens art. 468 lid 2 K (overeenkomend met art. 3 lid 2 HVR) verplicht is zorg te dragen voor de behoorlijke stuwage van de vervoerde goederen, </a:t>
            </a:r>
            <a:endParaRPr lang="nl-NL" sz="2400" dirty="0" smtClean="0"/>
          </a:p>
          <a:p>
            <a:pPr marL="0" indent="0">
              <a:buNone/>
            </a:pPr>
            <a:r>
              <a:rPr lang="nl-NL" sz="2400" dirty="0" smtClean="0"/>
              <a:t>kan </a:t>
            </a:r>
            <a:r>
              <a:rPr lang="nl-NL" sz="2400" dirty="0"/>
              <a:t>weliswaar de stuwage aan de afzender overlaten </a:t>
            </a:r>
            <a:endParaRPr lang="nl-NL" sz="2400" dirty="0" smtClean="0"/>
          </a:p>
          <a:p>
            <a:pPr marL="0" indent="0">
              <a:buNone/>
            </a:pPr>
            <a:r>
              <a:rPr lang="nl-NL" sz="2400" dirty="0" smtClean="0"/>
              <a:t>maar </a:t>
            </a:r>
            <a:r>
              <a:rPr lang="nl-NL" sz="2400" dirty="0"/>
              <a:t>kan een daarop berustend, hem in zijn persoonlijke verhouding tot de afzender toekomend </a:t>
            </a:r>
            <a:r>
              <a:rPr lang="nl-NL" sz="2400" dirty="0" smtClean="0"/>
              <a:t>verweermiddel, </a:t>
            </a:r>
          </a:p>
          <a:p>
            <a:pPr marL="0" indent="0">
              <a:buNone/>
            </a:pPr>
            <a:r>
              <a:rPr lang="nl-NL" sz="2400" dirty="0" smtClean="0"/>
              <a:t>niet </a:t>
            </a:r>
            <a:r>
              <a:rPr lang="nl-NL" sz="2400" dirty="0"/>
              <a:t>kan tegenwerpen aan de regelmatige cognossementhouder, tenzij deze wist dat de stuwage door de afzender is geschied. </a:t>
            </a:r>
          </a:p>
        </p:txBody>
      </p:sp>
    </p:spTree>
    <p:extLst>
      <p:ext uri="{BB962C8B-B14F-4D97-AF65-F5344CB8AC3E}">
        <p14:creationId xmlns:p14="http://schemas.microsoft.com/office/powerpoint/2010/main" val="22359570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Hoge Raad overweegt </a:t>
            </a:r>
            <a:r>
              <a:rPr lang="nl-NL" sz="2400" dirty="0" smtClean="0"/>
              <a:t>niet, </a:t>
            </a:r>
          </a:p>
          <a:p>
            <a:pPr marL="0" indent="0">
              <a:buNone/>
            </a:pPr>
            <a:r>
              <a:rPr lang="nl-NL" sz="2400" dirty="0" smtClean="0"/>
              <a:t>dat </a:t>
            </a:r>
            <a:r>
              <a:rPr lang="nl-NL" sz="2400" dirty="0"/>
              <a:t>het overlaten van de stuwage aan de afzender tot gevolg heeft dat de stuwage buiten de vervoerovereenkomst en het bereik van de HVR valt. </a:t>
            </a:r>
          </a:p>
        </p:txBody>
      </p:sp>
    </p:spTree>
    <p:extLst>
      <p:ext uri="{BB962C8B-B14F-4D97-AF65-F5344CB8AC3E}">
        <p14:creationId xmlns:p14="http://schemas.microsoft.com/office/powerpoint/2010/main" val="21027216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achtergrond van de beslissing van de Hoge Raad </a:t>
            </a:r>
            <a:r>
              <a:rPr lang="nl-NL" sz="2400" dirty="0" smtClean="0"/>
              <a:t>moet gezocht </a:t>
            </a:r>
            <a:r>
              <a:rPr lang="nl-NL" sz="2400" dirty="0"/>
              <a:t>worden in de toepassing van de exceptie van art. 4 lid 2 sub i HVR (een handeling of een nalaten van de afzender of eigenaar der zaken of van hun agent of vertegenwoordiger). </a:t>
            </a:r>
            <a:endParaRPr lang="nl-NL" sz="2400" dirty="0" smtClean="0"/>
          </a:p>
          <a:p>
            <a:pPr marL="0" indent="0">
              <a:buNone/>
            </a:pPr>
            <a:endParaRPr lang="nl-NL" sz="2400" dirty="0"/>
          </a:p>
          <a:p>
            <a:pPr marL="0" indent="0">
              <a:buNone/>
            </a:pPr>
            <a:r>
              <a:rPr lang="nl-NL" sz="2400" dirty="0" smtClean="0"/>
              <a:t>Als </a:t>
            </a:r>
            <a:r>
              <a:rPr lang="nl-NL" sz="2400" dirty="0"/>
              <a:t>men het gevolg van de FIOS-clausule baseert op art. 4 lid 2 sub i, </a:t>
            </a:r>
            <a:endParaRPr lang="nl-NL" sz="2400" dirty="0" smtClean="0"/>
          </a:p>
          <a:p>
            <a:pPr marL="0" indent="0">
              <a:buNone/>
            </a:pPr>
            <a:r>
              <a:rPr lang="nl-NL" sz="2400" dirty="0" smtClean="0"/>
              <a:t>valt </a:t>
            </a:r>
            <a:r>
              <a:rPr lang="nl-NL" sz="2400" dirty="0"/>
              <a:t>de bodem weg onder de uitspraken van de rechtbank Rotterdam </a:t>
            </a:r>
            <a:endParaRPr lang="nl-NL" sz="2400" dirty="0" smtClean="0"/>
          </a:p>
          <a:p>
            <a:pPr marL="0" indent="0">
              <a:buNone/>
            </a:pPr>
            <a:r>
              <a:rPr lang="nl-NL" sz="2400" dirty="0" smtClean="0"/>
              <a:t>dat </a:t>
            </a:r>
            <a:r>
              <a:rPr lang="nl-NL" sz="2400" dirty="0"/>
              <a:t>bij FIOS-vervoer de aflevering geschiedt bij het openleggen van de luiken. </a:t>
            </a:r>
          </a:p>
          <a:p>
            <a:pPr marL="0" indent="0">
              <a:buNone/>
            </a:pPr>
            <a:endParaRPr lang="nl-NL" sz="2400" dirty="0"/>
          </a:p>
        </p:txBody>
      </p:sp>
    </p:spTree>
    <p:extLst>
      <p:ext uri="{BB962C8B-B14F-4D97-AF65-F5344CB8AC3E}">
        <p14:creationId xmlns:p14="http://schemas.microsoft.com/office/powerpoint/2010/main" val="28110512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door mij bepleite uitleg van de FIOS-clausule strookt met een uitspraak als bijvoorbeeld Rb. Rotterdam 18 juni 1982, S&amp;S 1982, 112 (</a:t>
            </a:r>
            <a:r>
              <a:rPr lang="nl-NL" sz="2400" dirty="0" err="1"/>
              <a:t>Kyrarini</a:t>
            </a:r>
            <a:r>
              <a:rPr lang="nl-NL" sz="2400" dirty="0"/>
              <a:t>), </a:t>
            </a:r>
            <a:endParaRPr lang="nl-NL" sz="2400" dirty="0" smtClean="0"/>
          </a:p>
          <a:p>
            <a:pPr marL="0" indent="0">
              <a:buNone/>
            </a:pPr>
            <a:r>
              <a:rPr lang="nl-NL" sz="2400" dirty="0" smtClean="0"/>
              <a:t>waarin </a:t>
            </a:r>
            <a:r>
              <a:rPr lang="nl-NL" sz="2400" dirty="0"/>
              <a:t>de rechtbank overwoog dat bij FIOS-vervoer de vervoerder verplicht is vanaf het ogenblik van inontvangstneming in het schip zorg te dragen voor een behoorlijke behandeling van de lading, </a:t>
            </a:r>
            <a:endParaRPr lang="nl-NL" sz="2400" dirty="0" smtClean="0"/>
          </a:p>
          <a:p>
            <a:pPr marL="0" indent="0">
              <a:buNone/>
            </a:pPr>
            <a:r>
              <a:rPr lang="nl-NL" sz="2400" dirty="0" smtClean="0"/>
              <a:t>ook </a:t>
            </a:r>
            <a:r>
              <a:rPr lang="nl-NL" sz="2400" dirty="0"/>
              <a:t>wanneer de belading nog niet voltooid is. </a:t>
            </a:r>
          </a:p>
          <a:p>
            <a:pPr marL="0" indent="0">
              <a:buNone/>
            </a:pPr>
            <a:endParaRPr lang="nl-NL" sz="2400" dirty="0"/>
          </a:p>
        </p:txBody>
      </p:sp>
    </p:spTree>
    <p:extLst>
      <p:ext uri="{BB962C8B-B14F-4D97-AF65-F5344CB8AC3E}">
        <p14:creationId xmlns:p14="http://schemas.microsoft.com/office/powerpoint/2010/main" val="16847222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Ook de opvatting dat de vervoerder op grond van art. 3 lid 1 HVR verantwoordelijk is voor de zeewaardigheid van de </a:t>
            </a:r>
            <a:r>
              <a:rPr lang="nl-NL" sz="2400" dirty="0" smtClean="0"/>
              <a:t>stuwage,</a:t>
            </a:r>
          </a:p>
          <a:p>
            <a:pPr marL="0" indent="0">
              <a:buNone/>
            </a:pPr>
            <a:r>
              <a:rPr lang="nl-NL" sz="2400" dirty="0" smtClean="0"/>
              <a:t>past </a:t>
            </a:r>
            <a:r>
              <a:rPr lang="nl-NL" sz="2400" dirty="0"/>
              <a:t>in mijn opvatting van de FIOS-clausule.  </a:t>
            </a:r>
          </a:p>
          <a:p>
            <a:pPr marL="0" indent="0">
              <a:buNone/>
            </a:pPr>
            <a:endParaRPr lang="nl-NL" sz="2400" dirty="0"/>
          </a:p>
        </p:txBody>
      </p:sp>
    </p:spTree>
    <p:extLst>
      <p:ext uri="{BB962C8B-B14F-4D97-AF65-F5344CB8AC3E}">
        <p14:creationId xmlns:p14="http://schemas.microsoft.com/office/powerpoint/2010/main" val="33687106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dirty="0"/>
              <a:t>De inhoud van het begrip </a:t>
            </a:r>
            <a:r>
              <a:rPr lang="nl-NL" sz="3200" b="1" dirty="0" err="1"/>
              <a:t>demurrage</a:t>
            </a:r>
            <a:endParaRPr lang="nl-NL" sz="3200" dirty="0"/>
          </a:p>
        </p:txBody>
      </p:sp>
      <p:sp>
        <p:nvSpPr>
          <p:cNvPr id="3" name="Tijdelijke aanduiding voor inhoud 2"/>
          <p:cNvSpPr>
            <a:spLocks noGrp="1"/>
          </p:cNvSpPr>
          <p:nvPr>
            <p:ph idx="1"/>
          </p:nvPr>
        </p:nvSpPr>
        <p:spPr/>
        <p:txBody>
          <a:bodyPr>
            <a:normAutofit/>
          </a:bodyPr>
          <a:lstStyle/>
          <a:p>
            <a:pPr marL="0" indent="0">
              <a:buNone/>
            </a:pPr>
            <a:r>
              <a:rPr lang="nl-NL" sz="2400" dirty="0"/>
              <a:t>In de Engelse jurisprudentie is uitvoerig aandacht besteed aan het begrip </a:t>
            </a:r>
            <a:r>
              <a:rPr lang="nl-NL" sz="2400" dirty="0" err="1"/>
              <a:t>demurrage</a:t>
            </a:r>
            <a:r>
              <a:rPr lang="nl-NL" sz="2400" dirty="0"/>
              <a:t>. </a:t>
            </a:r>
            <a:endParaRPr lang="nl-NL" sz="2400" dirty="0" smtClean="0"/>
          </a:p>
          <a:p>
            <a:pPr marL="0" indent="0">
              <a:buNone/>
            </a:pPr>
            <a:r>
              <a:rPr lang="en-GB" sz="2400" dirty="0" smtClean="0"/>
              <a:t>In </a:t>
            </a:r>
            <a:r>
              <a:rPr lang="en-GB" sz="2400" dirty="0"/>
              <a:t>1917 </a:t>
            </a:r>
            <a:r>
              <a:rPr lang="en-GB" sz="2400" dirty="0" err="1"/>
              <a:t>overwoog</a:t>
            </a:r>
            <a:r>
              <a:rPr lang="en-GB" sz="2400" dirty="0"/>
              <a:t> Lord Justice </a:t>
            </a:r>
            <a:r>
              <a:rPr lang="en-GB" sz="2400" dirty="0" err="1"/>
              <a:t>Scrutton</a:t>
            </a:r>
            <a:r>
              <a:rPr lang="en-GB" sz="2400" dirty="0"/>
              <a:t> in </a:t>
            </a:r>
            <a:r>
              <a:rPr lang="en-GB" sz="2400" dirty="0" err="1"/>
              <a:t>Inverkip</a:t>
            </a:r>
            <a:r>
              <a:rPr lang="en-GB" sz="2400" dirty="0"/>
              <a:t> v Bunge (1917) </a:t>
            </a:r>
            <a:r>
              <a:rPr lang="en-GB" sz="2400" dirty="0" err="1"/>
              <a:t>dat</a:t>
            </a:r>
            <a:r>
              <a:rPr lang="en-GB" sz="2400" dirty="0"/>
              <a:t> demurrage “is sometimes treated as agreed damages for detaining the ship, sometimes as an agreed payment for extra lay days”. </a:t>
            </a:r>
            <a:endParaRPr lang="en-GB" sz="2400" dirty="0" smtClean="0"/>
          </a:p>
          <a:p>
            <a:pPr marL="0" indent="0">
              <a:buNone/>
            </a:pPr>
            <a:r>
              <a:rPr lang="nl-NL" sz="2400" dirty="0" smtClean="0"/>
              <a:t>In </a:t>
            </a:r>
            <a:r>
              <a:rPr lang="nl-NL" sz="2400" dirty="0"/>
              <a:t>latere jurisprudentie wordt een keuze tussen deze twee mogelijkheden gemaakt, </a:t>
            </a:r>
            <a:endParaRPr lang="nl-NL" sz="2400" dirty="0" smtClean="0"/>
          </a:p>
          <a:p>
            <a:pPr marL="0" indent="0">
              <a:buNone/>
            </a:pPr>
            <a:r>
              <a:rPr lang="nl-NL" sz="2400" dirty="0" smtClean="0"/>
              <a:t>en </a:t>
            </a:r>
            <a:r>
              <a:rPr lang="nl-NL" sz="2400" dirty="0"/>
              <a:t>wordt </a:t>
            </a:r>
            <a:r>
              <a:rPr lang="nl-NL" sz="2400" dirty="0" err="1"/>
              <a:t>demurrage</a:t>
            </a:r>
            <a:r>
              <a:rPr lang="nl-NL" sz="2400" dirty="0"/>
              <a:t> gezien als “</a:t>
            </a:r>
            <a:r>
              <a:rPr lang="nl-NL" sz="2400" dirty="0" err="1"/>
              <a:t>liquidated</a:t>
            </a:r>
            <a:r>
              <a:rPr lang="nl-NL" sz="2400" dirty="0"/>
              <a:t> </a:t>
            </a:r>
            <a:r>
              <a:rPr lang="nl-NL" sz="2400" dirty="0" err="1"/>
              <a:t>damages</a:t>
            </a:r>
            <a:r>
              <a:rPr lang="nl-NL" sz="2400" dirty="0"/>
              <a:t>” welke zijn verschuldigd ingeval van wanprestatie van de bevrachter door overschrijding van de ligtijd. </a:t>
            </a:r>
          </a:p>
          <a:p>
            <a:pPr marL="0" indent="0">
              <a:buNone/>
            </a:pPr>
            <a:endParaRPr lang="nl-NL" sz="2400" dirty="0"/>
          </a:p>
        </p:txBody>
      </p:sp>
    </p:spTree>
    <p:extLst>
      <p:ext uri="{BB962C8B-B14F-4D97-AF65-F5344CB8AC3E}">
        <p14:creationId xmlns:p14="http://schemas.microsoft.com/office/powerpoint/2010/main" val="12068321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Naar Engelse recht wordt bij verplichtingen onderscheid gemaakt tussen “</a:t>
            </a:r>
            <a:r>
              <a:rPr lang="nl-NL" sz="2400" dirty="0" err="1"/>
              <a:t>conditions</a:t>
            </a:r>
            <a:r>
              <a:rPr lang="nl-NL" sz="2400" dirty="0"/>
              <a:t>” en “</a:t>
            </a:r>
            <a:r>
              <a:rPr lang="nl-NL" sz="2400" dirty="0" err="1"/>
              <a:t>warranties</a:t>
            </a:r>
            <a:r>
              <a:rPr lang="nl-NL" sz="2400" dirty="0"/>
              <a:t>”. </a:t>
            </a:r>
            <a:endParaRPr lang="nl-NL" sz="2400" dirty="0" smtClean="0"/>
          </a:p>
          <a:p>
            <a:pPr marL="0" indent="0">
              <a:buNone/>
            </a:pPr>
            <a:r>
              <a:rPr lang="nl-NL" sz="2400" dirty="0" smtClean="0"/>
              <a:t>Overtreding </a:t>
            </a:r>
            <a:r>
              <a:rPr lang="nl-NL" sz="2400" dirty="0"/>
              <a:t>van een </a:t>
            </a:r>
            <a:r>
              <a:rPr lang="nl-NL" sz="2400" dirty="0" err="1"/>
              <a:t>condition</a:t>
            </a:r>
            <a:r>
              <a:rPr lang="nl-NL" sz="2400" dirty="0"/>
              <a:t> geeft de wederpartij het recht de overeenkomst te ontbinden, </a:t>
            </a:r>
            <a:endParaRPr lang="nl-NL" sz="2400" dirty="0" smtClean="0"/>
          </a:p>
          <a:p>
            <a:pPr marL="0" indent="0">
              <a:buNone/>
            </a:pPr>
            <a:r>
              <a:rPr lang="nl-NL" sz="2400" dirty="0" smtClean="0"/>
              <a:t>terwijl </a:t>
            </a:r>
            <a:r>
              <a:rPr lang="nl-NL" sz="2400" dirty="0"/>
              <a:t>zij bij overtreding van een warranty alleen gerechtigd is schade te vorderen. </a:t>
            </a:r>
          </a:p>
        </p:txBody>
      </p:sp>
    </p:spTree>
    <p:extLst>
      <p:ext uri="{BB962C8B-B14F-4D97-AF65-F5344CB8AC3E}">
        <p14:creationId xmlns:p14="http://schemas.microsoft.com/office/powerpoint/2010/main" val="28516494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verplichting van de bevrachter om te laden en/of te lossen binnen de overeengekomen ligtijd wordt aangemerkt als een warranty. </a:t>
            </a:r>
            <a:endParaRPr lang="nl-NL" sz="2400" dirty="0" smtClean="0"/>
          </a:p>
          <a:p>
            <a:pPr marL="0" indent="0">
              <a:buNone/>
            </a:pPr>
            <a:r>
              <a:rPr lang="nl-NL" sz="2400" dirty="0" smtClean="0"/>
              <a:t>Dit </a:t>
            </a:r>
            <a:r>
              <a:rPr lang="nl-NL" sz="2400" dirty="0"/>
              <a:t>betekent dat de vervrachter bij overschrijding van de ligtijd alleen schadevergoeding in de vorm van </a:t>
            </a:r>
            <a:r>
              <a:rPr lang="nl-NL" sz="2400" dirty="0" err="1"/>
              <a:t>demurrage</a:t>
            </a:r>
            <a:r>
              <a:rPr lang="nl-NL" sz="2400" dirty="0"/>
              <a:t> kan vorderen. </a:t>
            </a:r>
            <a:endParaRPr lang="nl-NL" sz="2400" dirty="0" smtClean="0"/>
          </a:p>
          <a:p>
            <a:pPr marL="0" indent="0">
              <a:buNone/>
            </a:pPr>
            <a:r>
              <a:rPr lang="nl-NL" sz="2400" dirty="0" smtClean="0"/>
              <a:t>De </a:t>
            </a:r>
            <a:r>
              <a:rPr lang="nl-NL" sz="2400" dirty="0"/>
              <a:t>bevrachter kan verder niet gedwongen worden om met de belading en/of lossing te beginnen en/of hiermee haast te maken. </a:t>
            </a:r>
          </a:p>
          <a:p>
            <a:pPr marL="0" indent="0">
              <a:buNone/>
            </a:pPr>
            <a:endParaRPr lang="nl-NL" sz="2400" dirty="0"/>
          </a:p>
        </p:txBody>
      </p:sp>
    </p:spTree>
    <p:extLst>
      <p:ext uri="{BB962C8B-B14F-4D97-AF65-F5344CB8AC3E}">
        <p14:creationId xmlns:p14="http://schemas.microsoft.com/office/powerpoint/2010/main" val="3975041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Toelichting </a:t>
            </a:r>
            <a:r>
              <a:rPr lang="nl-NL" sz="2400" dirty="0" err="1"/>
              <a:t>Schadee</a:t>
            </a:r>
            <a:r>
              <a:rPr lang="nl-NL" sz="2400" dirty="0"/>
              <a:t>: </a:t>
            </a:r>
            <a:endParaRPr lang="nl-NL" sz="2400" dirty="0" smtClean="0"/>
          </a:p>
          <a:p>
            <a:pPr marL="0" indent="0">
              <a:buNone/>
            </a:pPr>
            <a:r>
              <a:rPr lang="nl-NL" sz="2400" dirty="0" smtClean="0"/>
              <a:t>de </a:t>
            </a:r>
            <a:r>
              <a:rPr lang="nl-NL" sz="2400" dirty="0"/>
              <a:t>Nederlandse regeling wijkt af van het Franse systeem, waarin bevrachting en vervoerovereenkomst strikt gescheiden worden, </a:t>
            </a:r>
            <a:endParaRPr lang="nl-NL" sz="2400" dirty="0" smtClean="0"/>
          </a:p>
          <a:p>
            <a:pPr marL="0" indent="0">
              <a:buNone/>
            </a:pPr>
            <a:r>
              <a:rPr lang="nl-NL" sz="2400" dirty="0" smtClean="0"/>
              <a:t>waarbij </a:t>
            </a:r>
            <a:r>
              <a:rPr lang="nl-NL" sz="2400" dirty="0"/>
              <a:t>als hoofdverplichting van de vervrachter slechts wordt gezien het ter beschikking stellen van het schip </a:t>
            </a:r>
            <a:endParaRPr lang="nl-NL" sz="2400" dirty="0" smtClean="0"/>
          </a:p>
          <a:p>
            <a:pPr marL="0" indent="0">
              <a:buNone/>
            </a:pPr>
            <a:r>
              <a:rPr lang="nl-NL" sz="2400" dirty="0" smtClean="0"/>
              <a:t>en </a:t>
            </a:r>
            <a:r>
              <a:rPr lang="nl-NL" sz="2400" dirty="0"/>
              <a:t>van de vervoerder het vervoer van goederen.</a:t>
            </a:r>
            <a:r>
              <a:rPr lang="nl-NL" sz="2400" dirty="0" smtClean="0">
                <a:effectLst/>
              </a:rPr>
              <a:t> </a:t>
            </a:r>
            <a:endParaRPr lang="nl-NL" sz="2400" dirty="0"/>
          </a:p>
        </p:txBody>
      </p:sp>
    </p:spTree>
    <p:extLst>
      <p:ext uri="{BB962C8B-B14F-4D97-AF65-F5344CB8AC3E}">
        <p14:creationId xmlns:p14="http://schemas.microsoft.com/office/powerpoint/2010/main" val="34220757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Onder het regime van het Wetboek van Koophandel werd het overschrijden van de ligtijd niet als wanprestatie gezien, </a:t>
            </a:r>
            <a:endParaRPr lang="nl-NL" sz="2400" dirty="0" smtClean="0"/>
          </a:p>
          <a:p>
            <a:pPr marL="0" indent="0">
              <a:buNone/>
            </a:pPr>
            <a:r>
              <a:rPr lang="nl-NL" sz="2400" dirty="0" smtClean="0"/>
              <a:t>maar </a:t>
            </a:r>
            <a:r>
              <a:rPr lang="nl-NL" sz="2400" dirty="0"/>
              <a:t>werd </a:t>
            </a:r>
            <a:r>
              <a:rPr lang="nl-NL" sz="2400" dirty="0" err="1"/>
              <a:t>demurrage</a:t>
            </a:r>
            <a:r>
              <a:rPr lang="nl-NL" sz="2400" dirty="0"/>
              <a:t> aangemerkt als de betaling voor het gebruik maken van een langere laad- en/of lostijd. </a:t>
            </a:r>
            <a:endParaRPr lang="nl-NL" sz="2400" dirty="0" smtClean="0"/>
          </a:p>
          <a:p>
            <a:pPr marL="0" indent="0">
              <a:buNone/>
            </a:pPr>
            <a:r>
              <a:rPr lang="nl-NL" sz="2400" dirty="0" smtClean="0"/>
              <a:t>Onder </a:t>
            </a:r>
            <a:r>
              <a:rPr lang="nl-NL" sz="2400" dirty="0"/>
              <a:t>Boek 8 BW is dit veranderd. </a:t>
            </a:r>
            <a:endParaRPr lang="nl-NL" sz="2400" dirty="0" smtClean="0"/>
          </a:p>
          <a:p>
            <a:pPr marL="0" indent="0">
              <a:buNone/>
            </a:pPr>
            <a:r>
              <a:rPr lang="nl-NL" sz="2400" dirty="0" smtClean="0"/>
              <a:t>In </a:t>
            </a:r>
            <a:r>
              <a:rPr lang="nl-NL" sz="2400" dirty="0"/>
              <a:t>art. 8:422 lid 2 BW is bepaald dat, </a:t>
            </a:r>
            <a:r>
              <a:rPr lang="nl-NL" sz="2400" dirty="0" err="1"/>
              <a:t>voorzover</a:t>
            </a:r>
            <a:r>
              <a:rPr lang="nl-NL" sz="2400" dirty="0"/>
              <a:t> de afzender verplicht is tot laden, hij ervoor instaat dat zulks in de overeengekomen tijd geschiedt.</a:t>
            </a:r>
            <a:r>
              <a:rPr lang="nl-NL" sz="2400" dirty="0" smtClean="0">
                <a:effectLst/>
              </a:rPr>
              <a:t> </a:t>
            </a:r>
            <a:endParaRPr lang="nl-NL" sz="2400" dirty="0"/>
          </a:p>
        </p:txBody>
      </p:sp>
    </p:spTree>
    <p:extLst>
      <p:ext uri="{BB962C8B-B14F-4D97-AF65-F5344CB8AC3E}">
        <p14:creationId xmlns:p14="http://schemas.microsoft.com/office/powerpoint/2010/main" val="33491203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reden van de verandering is mogelijk dat de wetgever aansluiting met het Engelse recht heeft gezocht, </a:t>
            </a:r>
            <a:endParaRPr lang="nl-NL" sz="2400" dirty="0" smtClean="0"/>
          </a:p>
          <a:p>
            <a:pPr marL="0" indent="0">
              <a:buNone/>
            </a:pPr>
            <a:r>
              <a:rPr lang="nl-NL" sz="2400" dirty="0" smtClean="0"/>
              <a:t>omdat </a:t>
            </a:r>
            <a:r>
              <a:rPr lang="nl-NL" sz="2400" dirty="0"/>
              <a:t>op het terrein van ligtijd en </a:t>
            </a:r>
            <a:r>
              <a:rPr lang="nl-NL" sz="2400" dirty="0" err="1"/>
              <a:t>demurrage</a:t>
            </a:r>
            <a:r>
              <a:rPr lang="nl-NL" sz="2400" dirty="0"/>
              <a:t> een overvloedige, voornamelijk Engelse jurisprudentie hier richtinggevend is.</a:t>
            </a:r>
          </a:p>
          <a:p>
            <a:pPr marL="0" indent="0">
              <a:buNone/>
            </a:pPr>
            <a:endParaRPr lang="nl-NL" sz="2400" dirty="0"/>
          </a:p>
        </p:txBody>
      </p:sp>
    </p:spTree>
    <p:extLst>
      <p:ext uri="{BB962C8B-B14F-4D97-AF65-F5344CB8AC3E}">
        <p14:creationId xmlns:p14="http://schemas.microsoft.com/office/powerpoint/2010/main" val="37784794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vraag rijst wat het gevolg is van de wijziging van de Nederlandse opvatting van </a:t>
            </a:r>
            <a:r>
              <a:rPr lang="nl-NL" sz="2400" dirty="0" err="1"/>
              <a:t>demurrage</a:t>
            </a:r>
            <a:r>
              <a:rPr lang="nl-NL" sz="2400" dirty="0"/>
              <a:t> als een schadevergoeding voor wanprestatie met betrekking tot het laden en/of lossen binnen de overeengekomen ligtijd. </a:t>
            </a:r>
            <a:endParaRPr lang="nl-NL" sz="2400" dirty="0" smtClean="0"/>
          </a:p>
          <a:p>
            <a:pPr marL="0" indent="0">
              <a:buNone/>
            </a:pPr>
            <a:r>
              <a:rPr lang="nl-NL" sz="2400" dirty="0" smtClean="0"/>
              <a:t>Moet </a:t>
            </a:r>
            <a:r>
              <a:rPr lang="nl-NL" sz="2400" dirty="0"/>
              <a:t>in Nederland het bovengenoemde Engelse systeem worden overgenomen op grond van de overweging dat Engelse jurisprudentie richtinggevend is? </a:t>
            </a:r>
          </a:p>
          <a:p>
            <a:pPr marL="0" indent="0">
              <a:buNone/>
            </a:pPr>
            <a:endParaRPr lang="nl-NL" sz="2400" dirty="0"/>
          </a:p>
        </p:txBody>
      </p:sp>
    </p:spTree>
    <p:extLst>
      <p:ext uri="{BB962C8B-B14F-4D97-AF65-F5344CB8AC3E}">
        <p14:creationId xmlns:p14="http://schemas.microsoft.com/office/powerpoint/2010/main" val="30093014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smtClean="0"/>
              <a:t>Dit lijkt mij niet zo eenvoudig. </a:t>
            </a:r>
            <a:endParaRPr lang="nl-NL" sz="2400" dirty="0" smtClean="0"/>
          </a:p>
          <a:p>
            <a:pPr marL="0" indent="0">
              <a:buNone/>
            </a:pPr>
            <a:r>
              <a:rPr lang="nl-NL" sz="2400" dirty="0" smtClean="0"/>
              <a:t>Het </a:t>
            </a:r>
            <a:r>
              <a:rPr lang="nl-NL" sz="2400" dirty="0" smtClean="0"/>
              <a:t>Nederlandse recht kent niet het onderscheid tussen </a:t>
            </a:r>
            <a:r>
              <a:rPr lang="nl-NL" sz="2400" dirty="0" err="1" smtClean="0"/>
              <a:t>conditions</a:t>
            </a:r>
            <a:r>
              <a:rPr lang="nl-NL" sz="2400" dirty="0" smtClean="0"/>
              <a:t> en </a:t>
            </a:r>
            <a:r>
              <a:rPr lang="nl-NL" sz="2400" dirty="0" err="1" smtClean="0"/>
              <a:t>warranties</a:t>
            </a:r>
            <a:r>
              <a:rPr lang="nl-NL" sz="2400" dirty="0" smtClean="0"/>
              <a:t>. </a:t>
            </a:r>
            <a:endParaRPr lang="nl-NL" sz="2400" dirty="0" smtClean="0"/>
          </a:p>
          <a:p>
            <a:pPr marL="0" indent="0">
              <a:buNone/>
            </a:pPr>
            <a:r>
              <a:rPr lang="nl-NL" sz="2400" dirty="0" smtClean="0"/>
              <a:t>Volgens </a:t>
            </a:r>
            <a:r>
              <a:rPr lang="nl-NL" sz="2400" dirty="0" smtClean="0"/>
              <a:t>art. 6:265 BW geeft iedere tekortkoming van een partij de wederpartij de bevoegdheid de overeenkomst geheel of gedeeltelijk te ontbinden. </a:t>
            </a:r>
          </a:p>
          <a:p>
            <a:pPr marL="0" indent="0">
              <a:buNone/>
            </a:pPr>
            <a:endParaRPr lang="nl-NL" sz="2400" dirty="0"/>
          </a:p>
        </p:txBody>
      </p:sp>
    </p:spTree>
    <p:extLst>
      <p:ext uri="{BB962C8B-B14F-4D97-AF65-F5344CB8AC3E}">
        <p14:creationId xmlns:p14="http://schemas.microsoft.com/office/powerpoint/2010/main" val="5176136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Verder wordt ingevolge art. 3:296 BW hij, die jegens een ander verplicht is iets te geven, te doen of na te laten, </a:t>
            </a:r>
            <a:endParaRPr lang="nl-NL" sz="2400" dirty="0" smtClean="0"/>
          </a:p>
          <a:p>
            <a:pPr marL="0" indent="0">
              <a:buNone/>
            </a:pPr>
            <a:r>
              <a:rPr lang="nl-NL" sz="2400" dirty="0" smtClean="0"/>
              <a:t>daartoe </a:t>
            </a:r>
            <a:r>
              <a:rPr lang="nl-NL" sz="2400" dirty="0"/>
              <a:t>door de rechter op vordering van de gerechtigde veroordeeld. </a:t>
            </a:r>
          </a:p>
        </p:txBody>
      </p:sp>
    </p:spTree>
    <p:extLst>
      <p:ext uri="{BB962C8B-B14F-4D97-AF65-F5344CB8AC3E}">
        <p14:creationId xmlns:p14="http://schemas.microsoft.com/office/powerpoint/2010/main" val="29844020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Toepassing van de beide artikelen uit het BW op </a:t>
            </a:r>
            <a:r>
              <a:rPr lang="nl-NL" sz="2400" dirty="0" err="1"/>
              <a:t>demurrage</a:t>
            </a:r>
            <a:r>
              <a:rPr lang="nl-NL" sz="2400" dirty="0"/>
              <a:t> leidt ertoe </a:t>
            </a:r>
            <a:endParaRPr lang="nl-NL" sz="2400" dirty="0" smtClean="0"/>
          </a:p>
          <a:p>
            <a:pPr marL="0" indent="0">
              <a:buNone/>
            </a:pPr>
            <a:r>
              <a:rPr lang="nl-NL" sz="2400" dirty="0" smtClean="0"/>
              <a:t>dat </a:t>
            </a:r>
            <a:r>
              <a:rPr lang="nl-NL" sz="2400" dirty="0" err="1"/>
              <a:t>demurrage</a:t>
            </a:r>
            <a:r>
              <a:rPr lang="nl-NL" sz="2400" dirty="0"/>
              <a:t> een andere uitwerking krijgt dan in het Engelse recht. </a:t>
            </a:r>
          </a:p>
        </p:txBody>
      </p:sp>
    </p:spTree>
    <p:extLst>
      <p:ext uri="{BB962C8B-B14F-4D97-AF65-F5344CB8AC3E}">
        <p14:creationId xmlns:p14="http://schemas.microsoft.com/office/powerpoint/2010/main" val="8761398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beide genoemde artikelen lijken de vervrachter het recht te geven het charter te ontbinden wanneer de ligtijd overschreden wordt, </a:t>
            </a:r>
            <a:endParaRPr lang="nl-NL" sz="2400" dirty="0" smtClean="0"/>
          </a:p>
          <a:p>
            <a:pPr marL="0" indent="0">
              <a:buNone/>
            </a:pPr>
            <a:r>
              <a:rPr lang="nl-NL" sz="2400" dirty="0" smtClean="0"/>
              <a:t>terwijl </a:t>
            </a:r>
            <a:r>
              <a:rPr lang="nl-NL" sz="2400" dirty="0"/>
              <a:t>de vervrachter ook in een kort geding veroordeling van de bevrachter tot het maken van haast met de belading en/of lossing zou kunnen vorderen. </a:t>
            </a:r>
            <a:endParaRPr lang="nl-NL" sz="2400" dirty="0" smtClean="0"/>
          </a:p>
          <a:p>
            <a:pPr marL="0" indent="0">
              <a:buNone/>
            </a:pPr>
            <a:r>
              <a:rPr lang="nl-NL" sz="2400" dirty="0" smtClean="0"/>
              <a:t>Daarmee </a:t>
            </a:r>
            <a:r>
              <a:rPr lang="nl-NL" sz="2400" dirty="0"/>
              <a:t>wordt de kennelijk beoogde aansluiting met het Engelse recht de das omgedaan. </a:t>
            </a:r>
          </a:p>
          <a:p>
            <a:endParaRPr lang="nl-NL" sz="2400" dirty="0"/>
          </a:p>
        </p:txBody>
      </p:sp>
    </p:spTree>
    <p:extLst>
      <p:ext uri="{BB962C8B-B14F-4D97-AF65-F5344CB8AC3E}">
        <p14:creationId xmlns:p14="http://schemas.microsoft.com/office/powerpoint/2010/main" val="15995521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3200" b="1" dirty="0" smtClean="0"/>
              <a:t/>
            </a:r>
            <a:br>
              <a:rPr lang="nl-NL" sz="3200" b="1" dirty="0" smtClean="0"/>
            </a:br>
            <a:r>
              <a:rPr lang="nl-NL" sz="3200" b="1" dirty="0" smtClean="0"/>
              <a:t>Incorporatie </a:t>
            </a:r>
            <a:r>
              <a:rPr lang="nl-NL" sz="3200" b="1" dirty="0"/>
              <a:t>van charterbepalingen in het cognossement</a:t>
            </a:r>
            <a:r>
              <a:rPr lang="nl-NL" sz="3200" dirty="0"/>
              <a:t/>
            </a:r>
            <a:br>
              <a:rPr lang="nl-NL" sz="3200" dirty="0"/>
            </a:br>
            <a:endParaRPr lang="nl-NL" sz="3200" dirty="0"/>
          </a:p>
        </p:txBody>
      </p:sp>
      <p:sp>
        <p:nvSpPr>
          <p:cNvPr id="3" name="Tijdelijke aanduiding voor inhoud 2"/>
          <p:cNvSpPr>
            <a:spLocks noGrp="1"/>
          </p:cNvSpPr>
          <p:nvPr>
            <p:ph idx="1"/>
          </p:nvPr>
        </p:nvSpPr>
        <p:spPr/>
        <p:txBody>
          <a:bodyPr>
            <a:normAutofit/>
          </a:bodyPr>
          <a:lstStyle/>
          <a:p>
            <a:pPr marL="0" indent="0">
              <a:buNone/>
            </a:pPr>
            <a:r>
              <a:rPr lang="nl-NL" sz="2400" dirty="0"/>
              <a:t>In een cognossement met betrekking tot lading in een onder reischarter varend schip vindt men vaak een clausule inhoudende dat de charterbepalingen in het cognossement zijn geïncorporeerd. </a:t>
            </a:r>
            <a:endParaRPr lang="nl-NL" sz="2400" dirty="0" smtClean="0"/>
          </a:p>
          <a:p>
            <a:pPr marL="0" indent="0">
              <a:buNone/>
            </a:pPr>
            <a:r>
              <a:rPr lang="nl-NL" sz="2400" dirty="0" smtClean="0"/>
              <a:t>De </a:t>
            </a:r>
            <a:r>
              <a:rPr lang="nl-NL" sz="2400" dirty="0"/>
              <a:t>vraag rijst welke de charterbepalingen zijn die op deze wijze worden geïncorporeerd. </a:t>
            </a:r>
          </a:p>
          <a:p>
            <a:pPr marL="0" indent="0">
              <a:buNone/>
            </a:pPr>
            <a:endParaRPr lang="nl-NL" sz="2400" dirty="0"/>
          </a:p>
        </p:txBody>
      </p:sp>
    </p:spTree>
    <p:extLst>
      <p:ext uri="{BB962C8B-B14F-4D97-AF65-F5344CB8AC3E}">
        <p14:creationId xmlns:p14="http://schemas.microsoft.com/office/powerpoint/2010/main" val="37911456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Hoe zit het met de eventuele incorporatie van de ligtijd- en </a:t>
            </a:r>
            <a:r>
              <a:rPr lang="nl-NL" sz="2400" dirty="0" err="1"/>
              <a:t>demurrageregeling</a:t>
            </a:r>
            <a:r>
              <a:rPr lang="nl-NL" sz="2400" dirty="0"/>
              <a:t> uit het reischarter? </a:t>
            </a:r>
            <a:endParaRPr lang="nl-NL" sz="2400" dirty="0" smtClean="0"/>
          </a:p>
          <a:p>
            <a:pPr marL="0" indent="0">
              <a:buNone/>
            </a:pPr>
            <a:r>
              <a:rPr lang="nl-NL" sz="2400" dirty="0" smtClean="0"/>
              <a:t>In </a:t>
            </a:r>
            <a:r>
              <a:rPr lang="nl-NL" sz="2400" dirty="0"/>
              <a:t>het algemeen is de regeling in het charter beschreven als een regeling die geldt tussen vervrachter en bevrachter. </a:t>
            </a:r>
            <a:endParaRPr lang="nl-NL" sz="2400" dirty="0" smtClean="0"/>
          </a:p>
          <a:p>
            <a:pPr marL="0" indent="0">
              <a:buNone/>
            </a:pPr>
            <a:r>
              <a:rPr lang="nl-NL" sz="2400" dirty="0" smtClean="0"/>
              <a:t>Is </a:t>
            </a:r>
            <a:r>
              <a:rPr lang="nl-NL" sz="2400" dirty="0"/>
              <a:t>het geoorloofd om in het kader van de incorporatie bevrachter te vervangen door cognossementhouder (</a:t>
            </a:r>
            <a:r>
              <a:rPr lang="nl-NL" sz="2400" dirty="0" err="1"/>
              <a:t>verbal</a:t>
            </a:r>
            <a:r>
              <a:rPr lang="nl-NL" sz="2400" dirty="0"/>
              <a:t> </a:t>
            </a:r>
            <a:r>
              <a:rPr lang="nl-NL" sz="2400" dirty="0" err="1"/>
              <a:t>manipulation</a:t>
            </a:r>
            <a:r>
              <a:rPr lang="nl-NL" sz="2400" dirty="0"/>
              <a:t>)?</a:t>
            </a:r>
          </a:p>
          <a:p>
            <a:pPr marL="0" indent="0">
              <a:buNone/>
            </a:pPr>
            <a:endParaRPr lang="nl-NL" sz="2400" dirty="0"/>
          </a:p>
        </p:txBody>
      </p:sp>
    </p:spTree>
    <p:extLst>
      <p:ext uri="{BB962C8B-B14F-4D97-AF65-F5344CB8AC3E}">
        <p14:creationId xmlns:p14="http://schemas.microsoft.com/office/powerpoint/2010/main" val="15600581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smtClean="0"/>
              <a:t>Onder </a:t>
            </a:r>
            <a:r>
              <a:rPr lang="nl-NL" sz="2400" dirty="0"/>
              <a:t>het onder het Wetboek van Koophandel geldende recht was dit bij de </a:t>
            </a:r>
            <a:r>
              <a:rPr lang="nl-NL" sz="2400" dirty="0" err="1"/>
              <a:t>demurrageregeling</a:t>
            </a:r>
            <a:r>
              <a:rPr lang="nl-NL" sz="2400" dirty="0"/>
              <a:t> uit het charter zonder meer mogelijk. </a:t>
            </a:r>
            <a:endParaRPr lang="nl-NL" sz="2400" dirty="0" smtClean="0"/>
          </a:p>
          <a:p>
            <a:pPr marL="0" indent="0">
              <a:buNone/>
            </a:pPr>
            <a:r>
              <a:rPr lang="nl-NL" sz="2400" dirty="0" smtClean="0"/>
              <a:t>Wanneer </a:t>
            </a:r>
            <a:r>
              <a:rPr lang="nl-NL" sz="2400" dirty="0"/>
              <a:t>in het cognossement voor wat de lossing betreft naar een charterpartij wordt verwezen, </a:t>
            </a:r>
            <a:endParaRPr lang="nl-NL" sz="2400" dirty="0" smtClean="0"/>
          </a:p>
          <a:p>
            <a:pPr marL="0" indent="0">
              <a:buNone/>
            </a:pPr>
            <a:r>
              <a:rPr lang="nl-NL" sz="2400" dirty="0" smtClean="0"/>
              <a:t>gelden </a:t>
            </a:r>
            <a:r>
              <a:rPr lang="nl-NL" sz="2400" dirty="0"/>
              <a:t>volgens art. 519s K de </a:t>
            </a:r>
            <a:r>
              <a:rPr lang="nl-NL" sz="2400" dirty="0" err="1"/>
              <a:t>demurrage</a:t>
            </a:r>
            <a:r>
              <a:rPr lang="nl-NL" sz="2400" dirty="0"/>
              <a:t>-bepalingen van het charter. </a:t>
            </a:r>
          </a:p>
        </p:txBody>
      </p:sp>
    </p:spTree>
    <p:extLst>
      <p:ext uri="{BB962C8B-B14F-4D97-AF65-F5344CB8AC3E}">
        <p14:creationId xmlns:p14="http://schemas.microsoft.com/office/powerpoint/2010/main" val="2985696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fr-FR" sz="2400" dirty="0"/>
              <a:t>Martine </a:t>
            </a:r>
            <a:r>
              <a:rPr lang="fr-FR" sz="2400" dirty="0" err="1"/>
              <a:t>Remond-Gouilloud</a:t>
            </a:r>
            <a:r>
              <a:rPr lang="fr-FR" sz="2400" dirty="0"/>
              <a:t> </a:t>
            </a:r>
            <a:r>
              <a:rPr lang="fr-FR" sz="2400" dirty="0" err="1"/>
              <a:t>schrijft</a:t>
            </a:r>
            <a:r>
              <a:rPr lang="fr-FR" sz="2400" dirty="0"/>
              <a:t>: “Le contrat d’affrètement porte sur un navire, le contrat de transport sur une marchandise”. </a:t>
            </a:r>
            <a:endParaRPr lang="nl-NL" sz="2400" dirty="0" smtClean="0"/>
          </a:p>
        </p:txBody>
      </p:sp>
    </p:spTree>
    <p:extLst>
      <p:ext uri="{BB962C8B-B14F-4D97-AF65-F5344CB8AC3E}">
        <p14:creationId xmlns:p14="http://schemas.microsoft.com/office/powerpoint/2010/main" val="3110322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Zie Hoge Raad 5 mei 1978, NJ 1980, 338, S&amp;S 1978, 62 (</a:t>
            </a:r>
            <a:r>
              <a:rPr lang="nl-NL" sz="2400" dirty="0" err="1"/>
              <a:t>Pothiti</a:t>
            </a:r>
            <a:r>
              <a:rPr lang="nl-NL" sz="2400" dirty="0"/>
              <a:t>). </a:t>
            </a:r>
            <a:endParaRPr lang="nl-NL" sz="2400" dirty="0" smtClean="0"/>
          </a:p>
          <a:p>
            <a:pPr marL="0" indent="0">
              <a:buNone/>
            </a:pPr>
            <a:r>
              <a:rPr lang="nl-NL" sz="2400" dirty="0" smtClean="0"/>
              <a:t>Tijdens </a:t>
            </a:r>
            <a:r>
              <a:rPr lang="nl-NL" sz="2400" dirty="0"/>
              <a:t>de lossing brak brand uit in de lading, die door de brandweer werd geblust. </a:t>
            </a:r>
            <a:endParaRPr lang="nl-NL" sz="2400" dirty="0" smtClean="0"/>
          </a:p>
          <a:p>
            <a:pPr marL="0" indent="0">
              <a:buNone/>
            </a:pPr>
            <a:r>
              <a:rPr lang="nl-NL" sz="2400" dirty="0" smtClean="0"/>
              <a:t>De </a:t>
            </a:r>
            <a:r>
              <a:rPr lang="nl-NL" sz="2400" dirty="0"/>
              <a:t>reisbevrachter deelde daarop aan de reder mee dat hij niet langer bereid was de lossing voort te zetten. </a:t>
            </a:r>
            <a:endParaRPr lang="nl-NL" sz="2400" dirty="0" smtClean="0"/>
          </a:p>
          <a:p>
            <a:pPr marL="0" indent="0">
              <a:buNone/>
            </a:pPr>
            <a:r>
              <a:rPr lang="nl-NL" sz="2400" dirty="0" smtClean="0"/>
              <a:t>Daarop </a:t>
            </a:r>
            <a:r>
              <a:rPr lang="nl-NL" sz="2400" dirty="0"/>
              <a:t>droegen de houders van de kapiteinscognossementen, waarvan nog lading in het schip zat, zorg voor de lossing. </a:t>
            </a:r>
            <a:endParaRPr lang="nl-NL" sz="2400" dirty="0" smtClean="0"/>
          </a:p>
          <a:p>
            <a:pPr marL="0" indent="0">
              <a:buNone/>
            </a:pPr>
            <a:r>
              <a:rPr lang="nl-NL" sz="2400" dirty="0" smtClean="0"/>
              <a:t>De </a:t>
            </a:r>
            <a:r>
              <a:rPr lang="nl-NL" sz="2400" dirty="0"/>
              <a:t>reder sprak hen aan tot betaling van </a:t>
            </a:r>
            <a:r>
              <a:rPr lang="nl-NL" sz="2400" dirty="0" err="1"/>
              <a:t>demurrage</a:t>
            </a:r>
            <a:r>
              <a:rPr lang="nl-NL" sz="2400" dirty="0"/>
              <a:t>.</a:t>
            </a:r>
            <a:r>
              <a:rPr lang="nl-NL" sz="2400" dirty="0" smtClean="0">
                <a:effectLst/>
              </a:rPr>
              <a:t> </a:t>
            </a:r>
            <a:endParaRPr lang="nl-NL" sz="2400" dirty="0"/>
          </a:p>
        </p:txBody>
      </p:sp>
    </p:spTree>
    <p:extLst>
      <p:ext uri="{BB962C8B-B14F-4D97-AF65-F5344CB8AC3E}">
        <p14:creationId xmlns:p14="http://schemas.microsoft.com/office/powerpoint/2010/main" val="28600004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Het Hof wees de vordering toe, en het cassatieberoep werd verworpen. </a:t>
            </a:r>
            <a:endParaRPr lang="nl-NL" sz="2400" dirty="0" smtClean="0"/>
          </a:p>
          <a:p>
            <a:pPr marL="0" indent="0">
              <a:buNone/>
            </a:pPr>
            <a:r>
              <a:rPr lang="nl-NL" sz="2400" dirty="0" smtClean="0"/>
              <a:t>De </a:t>
            </a:r>
            <a:r>
              <a:rPr lang="nl-NL" sz="2400" dirty="0"/>
              <a:t>Hoge Raad oordeelde dat de vordering van de reder gebaseerd was op art. 519s K, </a:t>
            </a:r>
            <a:endParaRPr lang="nl-NL" sz="2400" dirty="0" smtClean="0"/>
          </a:p>
          <a:p>
            <a:pPr marL="0" indent="0">
              <a:buNone/>
            </a:pPr>
            <a:r>
              <a:rPr lang="nl-NL" sz="2400" dirty="0" smtClean="0"/>
              <a:t>waaruit </a:t>
            </a:r>
            <a:r>
              <a:rPr lang="nl-NL" sz="2400" dirty="0"/>
              <a:t>volgt dat de cognossementhouders van wie zich nog goederen in het schip bevinden, </a:t>
            </a:r>
            <a:endParaRPr lang="nl-NL" sz="2400" dirty="0" smtClean="0"/>
          </a:p>
          <a:p>
            <a:pPr marL="0" indent="0">
              <a:buNone/>
            </a:pPr>
            <a:r>
              <a:rPr lang="nl-NL" sz="2400" dirty="0" smtClean="0"/>
              <a:t>ingevolge </a:t>
            </a:r>
            <a:r>
              <a:rPr lang="nl-NL" sz="2400" dirty="0"/>
              <a:t>lid 2 jegens de vervrachter hoofdelijk aansprakelijk zijn voor het overliggeld, </a:t>
            </a:r>
            <a:endParaRPr lang="nl-NL" sz="2400" dirty="0" smtClean="0"/>
          </a:p>
          <a:p>
            <a:pPr marL="0" indent="0">
              <a:buNone/>
            </a:pPr>
            <a:r>
              <a:rPr lang="nl-NL" sz="2400" dirty="0" smtClean="0"/>
              <a:t>ongeacht </a:t>
            </a:r>
            <a:r>
              <a:rPr lang="nl-NL" sz="2400" dirty="0"/>
              <a:t>de vraag of de cognossementhouders een verwijt te maken valt met betrekking tot de vertraging van de lossing.</a:t>
            </a:r>
          </a:p>
          <a:p>
            <a:pPr marL="0" indent="0">
              <a:buNone/>
            </a:pPr>
            <a:endParaRPr lang="nl-NL" sz="2400" dirty="0"/>
          </a:p>
        </p:txBody>
      </p:sp>
    </p:spTree>
    <p:extLst>
      <p:ext uri="{BB962C8B-B14F-4D97-AF65-F5344CB8AC3E}">
        <p14:creationId xmlns:p14="http://schemas.microsoft.com/office/powerpoint/2010/main" val="3025179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De regeling van art. 519s K is niet in Boek 8 BW teruggekomen. </a:t>
            </a:r>
            <a:endParaRPr lang="nl-NL" sz="2400" dirty="0" smtClean="0"/>
          </a:p>
          <a:p>
            <a:pPr marL="0" indent="0">
              <a:buNone/>
            </a:pPr>
            <a:r>
              <a:rPr lang="nl-NL" sz="2400" dirty="0" smtClean="0"/>
              <a:t>Zoals </a:t>
            </a:r>
            <a:r>
              <a:rPr lang="nl-NL" sz="2400" dirty="0"/>
              <a:t>gezegd, was de wetgever van Boek 8 BW van mening dat de wettelijke bepalingen met betrekking tot ligtijd en </a:t>
            </a:r>
            <a:r>
              <a:rPr lang="nl-NL" sz="2400" dirty="0" err="1"/>
              <a:t>demurrage</a:t>
            </a:r>
            <a:r>
              <a:rPr lang="nl-NL" sz="2400" dirty="0"/>
              <a:t> slechts uiterst zelden toepassing vinden, </a:t>
            </a:r>
            <a:endParaRPr lang="nl-NL" sz="2400" dirty="0" smtClean="0"/>
          </a:p>
          <a:p>
            <a:pPr marL="0" indent="0">
              <a:buNone/>
            </a:pPr>
            <a:r>
              <a:rPr lang="nl-NL" sz="2400" dirty="0" smtClean="0"/>
              <a:t>omdat </a:t>
            </a:r>
            <a:r>
              <a:rPr lang="nl-NL" sz="2400" dirty="0"/>
              <a:t>de vraagstukken door partijen in de vervoerovereenkomsten worden geregeld </a:t>
            </a:r>
            <a:endParaRPr lang="nl-NL" sz="2400" dirty="0" smtClean="0"/>
          </a:p>
          <a:p>
            <a:pPr marL="0" indent="0">
              <a:buNone/>
            </a:pPr>
            <a:r>
              <a:rPr lang="nl-NL" sz="2400" dirty="0" smtClean="0"/>
              <a:t>en </a:t>
            </a:r>
            <a:r>
              <a:rPr lang="nl-NL" sz="2400" dirty="0"/>
              <a:t>een overvloedige, voornamelijk Engelse jurisprudentie richtinggevend is. </a:t>
            </a:r>
          </a:p>
          <a:p>
            <a:pPr marL="0" indent="0">
              <a:buNone/>
            </a:pPr>
            <a:endParaRPr lang="nl-NL" sz="2400" dirty="0"/>
          </a:p>
        </p:txBody>
      </p:sp>
    </p:spTree>
    <p:extLst>
      <p:ext uri="{BB962C8B-B14F-4D97-AF65-F5344CB8AC3E}">
        <p14:creationId xmlns:p14="http://schemas.microsoft.com/office/powerpoint/2010/main" val="15699686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Met betrekking tot de vraag of de </a:t>
            </a:r>
            <a:r>
              <a:rPr lang="nl-NL" sz="2400" dirty="0" err="1"/>
              <a:t>demurrage</a:t>
            </a:r>
            <a:r>
              <a:rPr lang="nl-NL" sz="2400" dirty="0"/>
              <a:t>-bepalingen in het charter worden geïncorporeerd, </a:t>
            </a:r>
            <a:endParaRPr lang="nl-NL" sz="2400" dirty="0" smtClean="0"/>
          </a:p>
          <a:p>
            <a:pPr marL="0" indent="0">
              <a:buNone/>
            </a:pPr>
            <a:r>
              <a:rPr lang="nl-NL" sz="2400" dirty="0" smtClean="0"/>
              <a:t>is </a:t>
            </a:r>
            <a:r>
              <a:rPr lang="nl-NL" sz="2400" dirty="0"/>
              <a:t>van belang de uitspraak van de House of Lords in de </a:t>
            </a:r>
            <a:r>
              <a:rPr lang="nl-NL" sz="2400" dirty="0" err="1"/>
              <a:t>Miramar</a:t>
            </a:r>
            <a:r>
              <a:rPr lang="nl-NL" sz="2400" dirty="0"/>
              <a:t>. </a:t>
            </a:r>
            <a:endParaRPr lang="nl-NL" sz="2400" dirty="0" smtClean="0"/>
          </a:p>
          <a:p>
            <a:pPr marL="0" indent="0">
              <a:buNone/>
            </a:pPr>
            <a:r>
              <a:rPr lang="nl-NL" sz="2400" dirty="0" smtClean="0"/>
              <a:t>De </a:t>
            </a:r>
            <a:r>
              <a:rPr lang="nl-NL" sz="2400" dirty="0"/>
              <a:t>House of Lords oordeelde dat de cognossementhouder geen debiteur van de </a:t>
            </a:r>
            <a:r>
              <a:rPr lang="nl-NL" sz="2400" dirty="0" err="1"/>
              <a:t>demurrage</a:t>
            </a:r>
            <a:r>
              <a:rPr lang="nl-NL" sz="2400" dirty="0"/>
              <a:t> wordt. </a:t>
            </a:r>
          </a:p>
        </p:txBody>
      </p:sp>
    </p:spTree>
    <p:extLst>
      <p:ext uri="{BB962C8B-B14F-4D97-AF65-F5344CB8AC3E}">
        <p14:creationId xmlns:p14="http://schemas.microsoft.com/office/powerpoint/2010/main" val="32778321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en-US" sz="2400" dirty="0"/>
              <a:t>Lord </a:t>
            </a:r>
            <a:r>
              <a:rPr lang="en-US" sz="2400" dirty="0" err="1"/>
              <a:t>Diplock</a:t>
            </a:r>
            <a:r>
              <a:rPr lang="en-US" sz="2400" dirty="0"/>
              <a:t> </a:t>
            </a:r>
            <a:r>
              <a:rPr lang="en-US" sz="2400" dirty="0" err="1"/>
              <a:t>gaf</a:t>
            </a:r>
            <a:r>
              <a:rPr lang="en-US" sz="2400" dirty="0"/>
              <a:t> </a:t>
            </a:r>
            <a:r>
              <a:rPr lang="en-US" sz="2400" dirty="0" err="1"/>
              <a:t>als</a:t>
            </a:r>
            <a:r>
              <a:rPr lang="en-US" sz="2400" dirty="0"/>
              <a:t> </a:t>
            </a:r>
            <a:r>
              <a:rPr lang="en-US" sz="2400" dirty="0" err="1"/>
              <a:t>reden</a:t>
            </a:r>
            <a:r>
              <a:rPr lang="en-US" sz="2400" dirty="0"/>
              <a:t> op: </a:t>
            </a:r>
            <a:endParaRPr lang="en-US" sz="2400" dirty="0" smtClean="0"/>
          </a:p>
          <a:p>
            <a:pPr marL="0" indent="0">
              <a:buNone/>
            </a:pPr>
            <a:r>
              <a:rPr lang="en-US" sz="2400" dirty="0" smtClean="0"/>
              <a:t>“</a:t>
            </a:r>
            <a:r>
              <a:rPr lang="en-GB" sz="2400" dirty="0"/>
              <a:t>My Lords, I venture to assert that no business man who had not taken leave of his senses would intentionally enter into a contract which exposed him to a potential liability of this kind; and this, in itself, I find to be an overwhelming reason for not indulging in verbal manipulation of the actual contractual words used in the charter-party so as to give to them this effect when they are treated as incorporated in the bill of lading”. </a:t>
            </a:r>
            <a:endParaRPr lang="nl-NL" sz="2400" dirty="0"/>
          </a:p>
        </p:txBody>
      </p:sp>
    </p:spTree>
    <p:extLst>
      <p:ext uri="{BB962C8B-B14F-4D97-AF65-F5344CB8AC3E}">
        <p14:creationId xmlns:p14="http://schemas.microsoft.com/office/powerpoint/2010/main" val="183759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Ik zou deze uitspraak ook op het Nederlandse recht willen toepassen. </a:t>
            </a:r>
            <a:endParaRPr lang="nl-NL" sz="2400" dirty="0" smtClean="0"/>
          </a:p>
          <a:p>
            <a:pPr marL="0" indent="0">
              <a:buNone/>
            </a:pPr>
            <a:r>
              <a:rPr lang="nl-NL" sz="2400" dirty="0" smtClean="0"/>
              <a:t>Ik </a:t>
            </a:r>
            <a:r>
              <a:rPr lang="nl-NL" sz="2400" dirty="0"/>
              <a:t>zou echter een andere motivering willen volgen. </a:t>
            </a:r>
            <a:endParaRPr lang="nl-NL" sz="2400" dirty="0" smtClean="0"/>
          </a:p>
          <a:p>
            <a:pPr marL="0" indent="0">
              <a:buNone/>
            </a:pPr>
            <a:r>
              <a:rPr lang="nl-NL" sz="2400" dirty="0" smtClean="0"/>
              <a:t>Naar </a:t>
            </a:r>
            <a:r>
              <a:rPr lang="nl-NL" sz="2400" dirty="0"/>
              <a:t>Engels recht wordt aangenomen dat een algemene incorporatiebepaling in een cognossement alleen die charterbepalingen incorporeert </a:t>
            </a:r>
            <a:endParaRPr lang="nl-NL" sz="2400" dirty="0" smtClean="0"/>
          </a:p>
          <a:p>
            <a:pPr marL="0" indent="0">
              <a:buNone/>
            </a:pPr>
            <a:r>
              <a:rPr lang="nl-NL" sz="2400" dirty="0" smtClean="0"/>
              <a:t>die </a:t>
            </a:r>
            <a:r>
              <a:rPr lang="nl-NL" sz="2400" dirty="0"/>
              <a:t>betrekking hebben op de “shipment, </a:t>
            </a:r>
            <a:r>
              <a:rPr lang="nl-NL" sz="2400" dirty="0" err="1"/>
              <a:t>carriage</a:t>
            </a:r>
            <a:r>
              <a:rPr lang="nl-NL" sz="2400" dirty="0"/>
              <a:t> </a:t>
            </a:r>
            <a:r>
              <a:rPr lang="nl-NL" sz="2400" dirty="0" err="1"/>
              <a:t>and</a:t>
            </a:r>
            <a:r>
              <a:rPr lang="nl-NL" sz="2400" dirty="0"/>
              <a:t> discharge of the cargo”. </a:t>
            </a:r>
          </a:p>
        </p:txBody>
      </p:sp>
    </p:spTree>
    <p:extLst>
      <p:ext uri="{BB962C8B-B14F-4D97-AF65-F5344CB8AC3E}">
        <p14:creationId xmlns:p14="http://schemas.microsoft.com/office/powerpoint/2010/main" val="4066005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Ik zou dit aldus willen verwoorden dat het cognossement alleen die charterbepalingen incorporeert die betrekking hebben op verplichtingen die zien op vervoer. </a:t>
            </a:r>
            <a:endParaRPr lang="nl-NL" sz="2400" dirty="0" smtClean="0"/>
          </a:p>
          <a:p>
            <a:pPr marL="0" indent="0">
              <a:buNone/>
            </a:pPr>
            <a:r>
              <a:rPr lang="nl-NL" sz="2400" dirty="0" smtClean="0"/>
              <a:t>Het </a:t>
            </a:r>
            <a:r>
              <a:rPr lang="nl-NL" sz="2400" dirty="0"/>
              <a:t>cognossement betreft immers de weergave van een vervoerovereenkomst. </a:t>
            </a:r>
          </a:p>
          <a:p>
            <a:pPr marL="0" indent="0">
              <a:buNone/>
            </a:pPr>
            <a:endParaRPr lang="nl-NL" sz="2400" dirty="0"/>
          </a:p>
        </p:txBody>
      </p:sp>
    </p:spTree>
    <p:extLst>
      <p:ext uri="{BB962C8B-B14F-4D97-AF65-F5344CB8AC3E}">
        <p14:creationId xmlns:p14="http://schemas.microsoft.com/office/powerpoint/2010/main" val="26217060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Incorporatie van charterbepalingen die specifiek betrekking hebben op het element van ter </a:t>
            </a:r>
            <a:r>
              <a:rPr lang="nl-NL" sz="2400" dirty="0" smtClean="0"/>
              <a:t>beschikkingstelling</a:t>
            </a:r>
            <a:r>
              <a:rPr lang="nl-NL" sz="2400" dirty="0"/>
              <a:t>, zoals </a:t>
            </a:r>
            <a:r>
              <a:rPr lang="nl-NL" sz="2400" dirty="0" err="1"/>
              <a:t>demurrage</a:t>
            </a:r>
            <a:r>
              <a:rPr lang="nl-NL" sz="2400" dirty="0"/>
              <a:t>, </a:t>
            </a:r>
            <a:endParaRPr lang="nl-NL" sz="2400" dirty="0" smtClean="0"/>
          </a:p>
          <a:p>
            <a:pPr marL="0" indent="0">
              <a:buNone/>
            </a:pPr>
            <a:r>
              <a:rPr lang="nl-NL" sz="2400" dirty="0" smtClean="0"/>
              <a:t>zou </a:t>
            </a:r>
            <a:r>
              <a:rPr lang="nl-NL" sz="2400" dirty="0"/>
              <a:t>ertoe leiden dat de in het cognossement neergelegde overeenkomst een bevrachtingsovereenkomst wordt. </a:t>
            </a:r>
          </a:p>
        </p:txBody>
      </p:sp>
    </p:spTree>
    <p:extLst>
      <p:ext uri="{BB962C8B-B14F-4D97-AF65-F5344CB8AC3E}">
        <p14:creationId xmlns:p14="http://schemas.microsoft.com/office/powerpoint/2010/main" val="21097025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Daardoor verandert het karakter van de cognossementsovereenkomst volledig. </a:t>
            </a:r>
            <a:endParaRPr lang="nl-NL" sz="2400" dirty="0" smtClean="0"/>
          </a:p>
          <a:p>
            <a:pPr marL="0" indent="0">
              <a:buNone/>
            </a:pPr>
            <a:r>
              <a:rPr lang="nl-NL" sz="2400" dirty="0" smtClean="0"/>
              <a:t>Niet </a:t>
            </a:r>
            <a:r>
              <a:rPr lang="nl-NL" sz="2400" dirty="0"/>
              <a:t>kan worden aangenomen dat met incorporatie van charterbepalingen beoogd wordt de vervoerovereenkomst onder cognossement om te zetten in een bevrachtingsovereenkomst. </a:t>
            </a:r>
            <a:endParaRPr lang="nl-NL" sz="2400" dirty="0" smtClean="0"/>
          </a:p>
          <a:p>
            <a:pPr marL="0" indent="0">
              <a:buNone/>
            </a:pPr>
            <a:r>
              <a:rPr lang="nl-NL" sz="2400" dirty="0" smtClean="0"/>
              <a:t>Dit </a:t>
            </a:r>
            <a:r>
              <a:rPr lang="nl-NL" sz="2400" dirty="0"/>
              <a:t>wordt miskend in de regeling in het Wetboek van Koophandel</a:t>
            </a:r>
            <a:r>
              <a:rPr lang="nl-NL" sz="2400" dirty="0" smtClean="0"/>
              <a:t>. </a:t>
            </a:r>
          </a:p>
          <a:p>
            <a:pPr marL="0" indent="0">
              <a:buNone/>
            </a:pPr>
            <a:r>
              <a:rPr lang="nl-NL" sz="2400" dirty="0" smtClean="0"/>
              <a:t>Dit wordt ook miskend, wanneer men een reischarter hoofdzakelijk als een vervoerovereenkomst beschouwt. </a:t>
            </a:r>
            <a:endParaRPr lang="nl-NL" sz="2400" dirty="0"/>
          </a:p>
          <a:p>
            <a:pPr marL="0" indent="0">
              <a:buNone/>
            </a:pPr>
            <a:endParaRPr lang="nl-NL" sz="2400" dirty="0"/>
          </a:p>
        </p:txBody>
      </p:sp>
    </p:spTree>
    <p:extLst>
      <p:ext uri="{BB962C8B-B14F-4D97-AF65-F5344CB8AC3E}">
        <p14:creationId xmlns:p14="http://schemas.microsoft.com/office/powerpoint/2010/main" val="753721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Argument </a:t>
            </a:r>
            <a:r>
              <a:rPr lang="nl-NL" sz="2400" dirty="0" err="1"/>
              <a:t>Schadee</a:t>
            </a:r>
            <a:r>
              <a:rPr lang="nl-NL" sz="2400" dirty="0"/>
              <a:t>: </a:t>
            </a:r>
            <a:endParaRPr lang="nl-NL" sz="2400" dirty="0" smtClean="0"/>
          </a:p>
          <a:p>
            <a:pPr marL="0" indent="0">
              <a:buNone/>
            </a:pPr>
            <a:r>
              <a:rPr lang="nl-NL" sz="2400" dirty="0" smtClean="0"/>
              <a:t>het </a:t>
            </a:r>
            <a:r>
              <a:rPr lang="nl-NL" sz="2400" dirty="0"/>
              <a:t>onderscheid in terbeschikkingstelling van het gehele schip voor een gehele lading </a:t>
            </a:r>
            <a:endParaRPr lang="nl-NL" sz="2400" dirty="0" smtClean="0"/>
          </a:p>
          <a:p>
            <a:pPr marL="0" indent="0">
              <a:buNone/>
            </a:pPr>
            <a:r>
              <a:rPr lang="nl-NL" sz="2400" dirty="0" smtClean="0"/>
              <a:t>en </a:t>
            </a:r>
            <a:r>
              <a:rPr lang="nl-NL" sz="2400" dirty="0"/>
              <a:t>het reserveren van een niet nader overeengekomen ruimte in een schip voor een enkel collo </a:t>
            </a:r>
            <a:endParaRPr lang="nl-NL" sz="2400" dirty="0" smtClean="0"/>
          </a:p>
          <a:p>
            <a:pPr marL="0" indent="0">
              <a:buNone/>
            </a:pPr>
            <a:r>
              <a:rPr lang="nl-NL" sz="2400" dirty="0" smtClean="0"/>
              <a:t>is niet principieel </a:t>
            </a:r>
            <a:r>
              <a:rPr lang="nl-NL" sz="2400" dirty="0"/>
              <a:t>doch gradueel.</a:t>
            </a:r>
            <a:r>
              <a:rPr lang="nl-NL" sz="2400" dirty="0" smtClean="0">
                <a:effectLst/>
              </a:rPr>
              <a:t> </a:t>
            </a:r>
            <a:endParaRPr lang="nl-NL" sz="2400" dirty="0"/>
          </a:p>
        </p:txBody>
      </p:sp>
    </p:spTree>
    <p:extLst>
      <p:ext uri="{BB962C8B-B14F-4D97-AF65-F5344CB8AC3E}">
        <p14:creationId xmlns:p14="http://schemas.microsoft.com/office/powerpoint/2010/main" val="1919866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smtClean="0"/>
              <a:t>Vraag: is </a:t>
            </a:r>
            <a:r>
              <a:rPr lang="nl-NL" sz="2400" dirty="0"/>
              <a:t>het onderscheidende kenmerk van een bevrachtingsovereenkomst, </a:t>
            </a:r>
            <a:endParaRPr lang="nl-NL" sz="2400" dirty="0" smtClean="0"/>
          </a:p>
          <a:p>
            <a:pPr marL="0" indent="0">
              <a:buNone/>
            </a:pPr>
            <a:r>
              <a:rPr lang="nl-NL" sz="2400" dirty="0" smtClean="0"/>
              <a:t>te </a:t>
            </a:r>
            <a:r>
              <a:rPr lang="nl-NL" sz="2400" dirty="0"/>
              <a:t>weten de terbeschikkingstelling van het schip (of bij reisbevrachting eventueel een of meer laadruimen), </a:t>
            </a:r>
            <a:endParaRPr lang="nl-NL" sz="2400" dirty="0" smtClean="0"/>
          </a:p>
          <a:p>
            <a:pPr marL="0" indent="0">
              <a:buNone/>
            </a:pPr>
            <a:r>
              <a:rPr lang="nl-NL" sz="2400" dirty="0" smtClean="0"/>
              <a:t>niet </a:t>
            </a:r>
            <a:r>
              <a:rPr lang="nl-NL" sz="2400" dirty="0"/>
              <a:t>teveel op de achtergrond gedrongen?</a:t>
            </a:r>
          </a:p>
        </p:txBody>
      </p:sp>
    </p:spTree>
    <p:extLst>
      <p:ext uri="{BB962C8B-B14F-4D97-AF65-F5344CB8AC3E}">
        <p14:creationId xmlns:p14="http://schemas.microsoft.com/office/powerpoint/2010/main" val="1816627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pPr marL="0" indent="0">
              <a:buNone/>
            </a:pPr>
            <a:r>
              <a:rPr lang="nl-NL" sz="2400" dirty="0"/>
              <a:t>Kan uit de schaarse bepalingen in Boek 8 BW wel worden afgeleid </a:t>
            </a:r>
            <a:endParaRPr lang="nl-NL" sz="2400" dirty="0" smtClean="0"/>
          </a:p>
          <a:p>
            <a:pPr marL="0" indent="0">
              <a:buNone/>
            </a:pPr>
            <a:r>
              <a:rPr lang="nl-NL" sz="2400" dirty="0" smtClean="0"/>
              <a:t>wat </a:t>
            </a:r>
            <a:r>
              <a:rPr lang="nl-NL" sz="2400" dirty="0"/>
              <a:t>een reischarter en een tijdcharter in de praktijk inhouden </a:t>
            </a:r>
            <a:endParaRPr lang="nl-NL" sz="2400" dirty="0" smtClean="0"/>
          </a:p>
          <a:p>
            <a:pPr marL="0" indent="0">
              <a:buNone/>
            </a:pPr>
            <a:r>
              <a:rPr lang="nl-NL" sz="2400" dirty="0" smtClean="0"/>
              <a:t>en </a:t>
            </a:r>
            <a:r>
              <a:rPr lang="nl-NL" sz="2400" dirty="0"/>
              <a:t>in welk opzicht zij eventueel verschillen van de </a:t>
            </a:r>
            <a:r>
              <a:rPr lang="nl-NL" sz="2400" dirty="0" smtClean="0"/>
              <a:t>enkele vervoerovereenkomst?</a:t>
            </a:r>
            <a:r>
              <a:rPr lang="nl-NL" sz="2400" dirty="0" smtClean="0">
                <a:effectLst/>
              </a:rPr>
              <a:t> </a:t>
            </a:r>
            <a:endParaRPr lang="nl-NL" sz="2400" dirty="0"/>
          </a:p>
        </p:txBody>
      </p:sp>
    </p:spTree>
    <p:extLst>
      <p:ext uri="{BB962C8B-B14F-4D97-AF65-F5344CB8AC3E}">
        <p14:creationId xmlns:p14="http://schemas.microsoft.com/office/powerpoint/2010/main" val="2398178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200" b="1" dirty="0" smtClean="0"/>
              <a:t>Vervoerovereenkomst</a:t>
            </a:r>
            <a:endParaRPr lang="nl-NL" sz="3200" dirty="0"/>
          </a:p>
        </p:txBody>
      </p:sp>
      <p:sp>
        <p:nvSpPr>
          <p:cNvPr id="3" name="Tijdelijke aanduiding voor inhoud 2"/>
          <p:cNvSpPr>
            <a:spLocks noGrp="1"/>
          </p:cNvSpPr>
          <p:nvPr>
            <p:ph idx="1"/>
          </p:nvPr>
        </p:nvSpPr>
        <p:spPr/>
        <p:txBody>
          <a:bodyPr>
            <a:normAutofit/>
          </a:bodyPr>
          <a:lstStyle/>
          <a:p>
            <a:pPr marL="0" indent="0">
              <a:buNone/>
            </a:pPr>
            <a:r>
              <a:rPr lang="nl-NL" sz="2400" dirty="0"/>
              <a:t>Vervoer houdt feitelijk in de verplaatsing van goederen van de ene plaats naar de andere. </a:t>
            </a:r>
            <a:endParaRPr lang="nl-NL" sz="2400" dirty="0" smtClean="0"/>
          </a:p>
          <a:p>
            <a:pPr marL="0" indent="0">
              <a:buNone/>
            </a:pPr>
            <a:r>
              <a:rPr lang="nl-NL" sz="2400" dirty="0" smtClean="0"/>
              <a:t>Onder </a:t>
            </a:r>
            <a:r>
              <a:rPr lang="nl-NL" sz="2400" dirty="0"/>
              <a:t>een vervoerovereenkomst verbindt de vervoerder zich tot de afgesproken verplaatsing van de goederen. </a:t>
            </a:r>
            <a:endParaRPr lang="nl-NL" sz="2400" dirty="0" smtClean="0"/>
          </a:p>
          <a:p>
            <a:pPr marL="0" indent="0">
              <a:buNone/>
            </a:pPr>
            <a:r>
              <a:rPr lang="nl-NL" sz="2400" dirty="0" smtClean="0"/>
              <a:t>De </a:t>
            </a:r>
            <a:r>
              <a:rPr lang="nl-NL" sz="2400" dirty="0"/>
              <a:t>wederpartij van de vervoerder (afzender) is gehouden de goederen bij de vervoerder ten vervoer aan te leveren, </a:t>
            </a:r>
            <a:endParaRPr lang="nl-NL" sz="2400" dirty="0" smtClean="0"/>
          </a:p>
          <a:p>
            <a:pPr marL="0" indent="0">
              <a:buNone/>
            </a:pPr>
            <a:r>
              <a:rPr lang="nl-NL" sz="2400" dirty="0" smtClean="0"/>
              <a:t>en </a:t>
            </a:r>
            <a:r>
              <a:rPr lang="nl-NL" sz="2400" dirty="0"/>
              <a:t>de vervoerder is verplicht de goederen na afloop van de afgesproken verplaatsing aan de ontvanger af te leveren. </a:t>
            </a:r>
            <a:br>
              <a:rPr lang="nl-NL" sz="2400" dirty="0"/>
            </a:br>
            <a:endParaRPr lang="nl-NL" sz="2400" dirty="0"/>
          </a:p>
        </p:txBody>
      </p:sp>
    </p:spTree>
    <p:extLst>
      <p:ext uri="{BB962C8B-B14F-4D97-AF65-F5344CB8AC3E}">
        <p14:creationId xmlns:p14="http://schemas.microsoft.com/office/powerpoint/2010/main" val="993157037"/>
      </p:ext>
    </p:extLst>
  </p:cSld>
  <p:clrMapOvr>
    <a:masterClrMapping/>
  </p:clrMapOvr>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62</TotalTime>
  <Words>2956</Words>
  <Application>Microsoft Macintosh PowerPoint</Application>
  <PresentationFormat>Diavoorstelling (4:3)</PresentationFormat>
  <Paragraphs>178</Paragraphs>
  <Slides>58</Slides>
  <Notes>0</Notes>
  <HiddenSlides>0</HiddenSlides>
  <MMClips>0</MMClips>
  <ScaleCrop>false</ScaleCrop>
  <HeadingPairs>
    <vt:vector size="4" baseType="variant">
      <vt:variant>
        <vt:lpstr>Thema</vt:lpstr>
      </vt:variant>
      <vt:variant>
        <vt:i4>1</vt:i4>
      </vt:variant>
      <vt:variant>
        <vt:lpstr>Diatitels</vt:lpstr>
      </vt:variant>
      <vt:variant>
        <vt:i4>58</vt:i4>
      </vt:variant>
    </vt:vector>
  </HeadingPairs>
  <TitlesOfParts>
    <vt:vector size="59" baseType="lpstr">
      <vt:lpstr>Office-thema</vt:lpstr>
      <vt:lpstr>Mr H. Boonk, Enkele problemen bij bevrachting  </vt:lpstr>
      <vt:lpstr>PowerPoint-presentatie</vt:lpstr>
      <vt:lpstr> Vervoerovereenkomst, reisbevrachting en tijdbevrachting    </vt:lpstr>
      <vt:lpstr>PowerPoint-presentatie</vt:lpstr>
      <vt:lpstr>PowerPoint-presentatie</vt:lpstr>
      <vt:lpstr>PowerPoint-presentatie</vt:lpstr>
      <vt:lpstr>PowerPoint-presentatie</vt:lpstr>
      <vt:lpstr>PowerPoint-presentatie</vt:lpstr>
      <vt:lpstr>Vervoerovereenkomst</vt:lpstr>
      <vt:lpstr>PowerPoint-presentatie</vt:lpstr>
      <vt:lpstr>PowerPoint-presentatie</vt:lpstr>
      <vt:lpstr>Reisbevrachting</vt:lpstr>
      <vt:lpstr>PowerPoint-presentatie</vt:lpstr>
      <vt:lpstr>PowerPoint-presentatie</vt:lpstr>
      <vt:lpstr>PowerPoint-presentatie</vt:lpstr>
      <vt:lpstr>PowerPoint-presentatie</vt:lpstr>
      <vt:lpstr>Tijdbevrachting</vt:lpstr>
      <vt:lpstr>PowerPoint-presentatie</vt:lpstr>
      <vt:lpstr>PowerPoint-presentatie</vt:lpstr>
      <vt:lpstr>PowerPoint-presentatie</vt:lpstr>
      <vt:lpstr>PowerPoint-presentatie</vt:lpstr>
      <vt:lpstr>Wie heeft recht op het cognossement</vt:lpstr>
      <vt:lpstr>PowerPoint-presentatie</vt:lpstr>
      <vt:lpstr>PowerPoint-presentatie</vt:lpstr>
      <vt:lpstr>PowerPoint-presentatie</vt:lpstr>
      <vt:lpstr>PowerPoint-presentatie</vt:lpstr>
      <vt:lpstr>PowerPoint-presentatie</vt:lpstr>
      <vt:lpstr>PowerPoint-presentatie</vt:lpstr>
      <vt:lpstr>FIOS-clausule in het cognossementsvervoer</vt:lpstr>
      <vt:lpstr>PowerPoint-presentatie</vt:lpstr>
      <vt:lpstr>PowerPoint-presentatie</vt:lpstr>
      <vt:lpstr>PowerPoint-presentatie</vt:lpstr>
      <vt:lpstr>PowerPoint-presentatie</vt:lpstr>
      <vt:lpstr>PowerPoint-presentatie</vt:lpstr>
      <vt:lpstr>PowerPoint-presentatie</vt:lpstr>
      <vt:lpstr>PowerPoint-presentatie</vt:lpstr>
      <vt:lpstr>De inhoud van het begrip demurrage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 Incorporatie van charterbepalingen in het cognossement </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BvLa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Mr H. Boonk, Enkele problemen bij bevrachting  </dc:title>
  <dc:creator>BvLa</dc:creator>
  <cp:lastModifiedBy>BvLa</cp:lastModifiedBy>
  <cp:revision>7</cp:revision>
  <dcterms:created xsi:type="dcterms:W3CDTF">2016-04-06T12:55:19Z</dcterms:created>
  <dcterms:modified xsi:type="dcterms:W3CDTF">2016-04-07T11:47:48Z</dcterms:modified>
</cp:coreProperties>
</file>