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425" r:id="rId3"/>
    <p:sldId id="432" r:id="rId4"/>
    <p:sldId id="427" r:id="rId5"/>
    <p:sldId id="434" r:id="rId6"/>
    <p:sldId id="435" r:id="rId7"/>
    <p:sldId id="428" r:id="rId8"/>
    <p:sldId id="436" r:id="rId9"/>
    <p:sldId id="429" r:id="rId10"/>
    <p:sldId id="437" r:id="rId11"/>
    <p:sldId id="430" r:id="rId12"/>
    <p:sldId id="443" r:id="rId13"/>
    <p:sldId id="444" r:id="rId14"/>
    <p:sldId id="431" r:id="rId15"/>
    <p:sldId id="447" r:id="rId16"/>
    <p:sldId id="446" r:id="rId17"/>
    <p:sldId id="448" r:id="rId18"/>
    <p:sldId id="445" r:id="rId19"/>
    <p:sldId id="438" r:id="rId20"/>
    <p:sldId id="449" r:id="rId21"/>
    <p:sldId id="450" r:id="rId22"/>
    <p:sldId id="451" r:id="rId23"/>
    <p:sldId id="452" r:id="rId24"/>
    <p:sldId id="439" r:id="rId25"/>
    <p:sldId id="440" r:id="rId26"/>
    <p:sldId id="378" r:id="rId27"/>
  </p:sldIdLst>
  <p:sldSz cx="9144000" cy="6858000" type="screen4x3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0B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4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5657" cy="49805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3850446" y="0"/>
            <a:ext cx="2945657" cy="49805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0F03935-7808-41C1-AC7F-65EC6226D00E}" type="datetime1"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07-04-2016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9428579"/>
            <a:ext cx="2945657" cy="49805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3850446" y="9428579"/>
            <a:ext cx="2945657" cy="49805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3B71FBD-4D4B-49AD-9120-C44EF6B23142}" type="slidenum">
              <a:t>‹#›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45747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5657" cy="49805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50437" y="0"/>
            <a:ext cx="2945657" cy="49805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AABF320C-772B-40A0-95DB-69C0C2EA089E}" type="datetime1">
              <a:rPr lang="en-GB"/>
              <a:pPr lvl="0"/>
              <a:t>07-04-2016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0" y="1241426"/>
            <a:ext cx="4464045" cy="334962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79764" y="4777191"/>
            <a:ext cx="5438137" cy="390861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9428579"/>
            <a:ext cx="2945657" cy="49805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50437" y="9428579"/>
            <a:ext cx="2945657" cy="49805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1790C9CC-59AF-497F-ACAE-5437EA14DB1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261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50437" y="9428579"/>
            <a:ext cx="2945657" cy="498055"/>
          </a:xfrm>
          <a:prstGeom prst="rect">
            <a:avLst/>
          </a:prstGeom>
          <a:noFill/>
          <a:ln cap="flat"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EBB4FEF-84D9-4546-A02D-F014C5C1358F}" type="slidenum">
              <a:t>1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31399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50437" y="9428579"/>
            <a:ext cx="2945657" cy="498055"/>
          </a:xfrm>
          <a:prstGeom prst="rect">
            <a:avLst/>
          </a:prstGeom>
          <a:noFill/>
          <a:ln cap="flat"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EBB4FEF-84D9-4546-A02D-F014C5C1358F}" type="slidenum">
              <a:t>26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676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491526" y="1335600"/>
            <a:ext cx="5941021" cy="1511996"/>
          </a:xfrm>
        </p:spPr>
        <p:txBody>
          <a:bodyPr/>
          <a:lstStyle>
            <a:lvl1pPr>
              <a:lnSpc>
                <a:spcPts val="6000"/>
              </a:lnSpc>
              <a:defRPr sz="70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to edit title</a:t>
            </a:r>
          </a:p>
        </p:txBody>
      </p:sp>
      <p:sp>
        <p:nvSpPr>
          <p:cNvPr id="3" name="Subtitel 2"/>
          <p:cNvSpPr txBox="1">
            <a:spLocks noGrp="1"/>
          </p:cNvSpPr>
          <p:nvPr>
            <p:ph type="subTitle" idx="1"/>
          </p:nvPr>
        </p:nvSpPr>
        <p:spPr>
          <a:xfrm>
            <a:off x="491526" y="2966395"/>
            <a:ext cx="5941021" cy="1079997"/>
          </a:xfrm>
        </p:spPr>
        <p:txBody>
          <a:bodyPr/>
          <a:lstStyle>
            <a:lvl1pPr marL="0" indent="0">
              <a:buNone/>
              <a:defRPr>
                <a:solidFill>
                  <a:srgbClr val="FFFFFF"/>
                </a:solidFill>
                <a:latin typeface="Museo Sans 100"/>
                <a:cs typeface="Museo Sans 100"/>
              </a:defRPr>
            </a:lvl1pPr>
          </a:lstStyle>
          <a:p>
            <a:pPr lvl="0"/>
            <a:r>
              <a:rPr lang="en-GB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9158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B3C61F2-C2BF-4BAF-9E66-848B767E6251}" type="datetime1">
              <a:rPr lang="en-GB"/>
              <a:pPr lvl="0"/>
              <a:t>07-04-2016</a:t>
            </a:fld>
            <a:endParaRPr lang="en-GB"/>
          </a:p>
        </p:txBody>
      </p:sp>
      <p:sp>
        <p:nvSpPr>
          <p:cNvPr id="3" name="Tijdelijke aanduiding voor dia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22F27B-925A-4E2F-A97B-84E31FD5B190}" type="slidenum">
              <a:t>‹#›</a:t>
            </a:fld>
            <a:endParaRPr lang="en-GB"/>
          </a:p>
        </p:txBody>
      </p:sp>
      <p:sp>
        <p:nvSpPr>
          <p:cNvPr id="4" name="Tijdelijke aanduiding voor voettekst 6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895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491526" y="899998"/>
            <a:ext cx="8172001" cy="4618149"/>
          </a:xfrm>
          <a:solidFill>
            <a:srgbClr val="D9D9D9"/>
          </a:solidFill>
        </p:spPr>
        <p:txBody>
          <a:bodyPr tIns="179999" anchorCtr="1"/>
          <a:lstStyle>
            <a:lvl1pPr marL="0" indent="0" algn="ctr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GB"/>
              <a:t>Click on the icon to </a:t>
            </a:r>
            <a:br>
              <a:rPr lang="en-GB"/>
            </a:br>
            <a:r>
              <a:rPr lang="en-GB"/>
              <a:t>insert a picture</a:t>
            </a:r>
          </a:p>
        </p:txBody>
      </p:sp>
      <p:sp>
        <p:nvSpPr>
          <p:cNvPr id="3" name="Titel 1"/>
          <p:cNvSpPr txBox="1">
            <a:spLocks noGrp="1"/>
          </p:cNvSpPr>
          <p:nvPr>
            <p:ph type="title"/>
          </p:nvPr>
        </p:nvSpPr>
        <p:spPr>
          <a:xfrm>
            <a:off x="491526" y="395999"/>
            <a:ext cx="8172001" cy="359999"/>
          </a:xfrm>
        </p:spPr>
        <p:txBody>
          <a:bodyPr/>
          <a:lstStyle>
            <a:lvl1pPr>
              <a:lnSpc>
                <a:spcPts val="2500"/>
              </a:lnSpc>
              <a:defRPr sz="2000" b="1">
                <a:solidFill>
                  <a:srgbClr val="002328"/>
                </a:solidFill>
              </a:defRPr>
            </a:lvl1pPr>
          </a:lstStyle>
          <a:p>
            <a:pPr lvl="0"/>
            <a:r>
              <a:rPr lang="en-GB"/>
              <a:t>Click to edit title</a:t>
            </a:r>
          </a:p>
        </p:txBody>
      </p:sp>
      <p:sp>
        <p:nvSpPr>
          <p:cNvPr id="4" name="Tijdelijke aanduiding voor datum 7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9F60CB-0CDE-4EC1-BE17-6CC8715F6593}" type="datetime1">
              <a:rPr lang="en-GB"/>
              <a:pPr lvl="0"/>
              <a:t>07-04-2016</a:t>
            </a:fld>
            <a:endParaRPr lang="en-GB"/>
          </a:p>
        </p:txBody>
      </p:sp>
      <p:sp>
        <p:nvSpPr>
          <p:cNvPr id="5" name="Tijdelijke aanduiding voor dia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76587E1-2698-4A82-8C0A-C6F861081AF8}" type="slidenum">
              <a:t>‹#›</a:t>
            </a:fld>
            <a:endParaRPr lang="en-GB"/>
          </a:p>
        </p:txBody>
      </p:sp>
      <p:sp>
        <p:nvSpPr>
          <p:cNvPr id="6" name="Tijdelijke aanduiding voor voettekst 9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875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91526" y="1335600"/>
            <a:ext cx="5579997" cy="1511996"/>
          </a:xfrm>
        </p:spPr>
        <p:txBody>
          <a:bodyPr/>
          <a:lstStyle>
            <a:lvl1pPr>
              <a:lnSpc>
                <a:spcPts val="6000"/>
              </a:lnSpc>
              <a:defRPr sz="70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to edit title</a:t>
            </a:r>
          </a:p>
        </p:txBody>
      </p:sp>
      <p:sp>
        <p:nvSpPr>
          <p:cNvPr id="3" name="Subtitel 2"/>
          <p:cNvSpPr txBox="1">
            <a:spLocks noGrp="1"/>
          </p:cNvSpPr>
          <p:nvPr>
            <p:ph type="subTitle" idx="4294967295"/>
          </p:nvPr>
        </p:nvSpPr>
        <p:spPr>
          <a:xfrm>
            <a:off x="491526" y="2966395"/>
            <a:ext cx="5579997" cy="1079997"/>
          </a:xfrm>
        </p:spPr>
        <p:txBody>
          <a:bodyPr/>
          <a:lstStyle>
            <a:lvl1pPr marL="0" indent="0">
              <a:buNone/>
              <a:defRPr>
                <a:solidFill>
                  <a:srgbClr val="FFFFFF"/>
                </a:solidFill>
                <a:latin typeface="Museo Sans 100"/>
                <a:cs typeface="Museo Sans 100"/>
              </a:defRPr>
            </a:lvl1pPr>
          </a:lstStyle>
          <a:p>
            <a:pPr lvl="0"/>
            <a:r>
              <a:rPr lang="en-GB"/>
              <a:t>Insert a picture and move it backwards with right mouse button &gt; send to back</a:t>
            </a:r>
          </a:p>
        </p:txBody>
      </p:sp>
    </p:spTree>
    <p:extLst>
      <p:ext uri="{BB962C8B-B14F-4D97-AF65-F5344CB8AC3E}">
        <p14:creationId xmlns:p14="http://schemas.microsoft.com/office/powerpoint/2010/main" val="3867369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to edit title</a:t>
            </a:r>
          </a:p>
        </p:txBody>
      </p:sp>
      <p:sp>
        <p:nvSpPr>
          <p:cNvPr id="3" name="Tijdelijke aanduiding voor inhoud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/>
              <a:t>Click to edit text in bullets</a:t>
            </a:r>
          </a:p>
          <a:p>
            <a:pPr lvl="1"/>
            <a:r>
              <a:rPr lang="en-GB"/>
              <a:t>Second level text</a:t>
            </a:r>
          </a:p>
          <a:p>
            <a:pPr lvl="2"/>
            <a:r>
              <a:rPr lang="en-GB"/>
              <a:t>Third level text</a:t>
            </a:r>
          </a:p>
          <a:p>
            <a:pPr lvl="3"/>
            <a:r>
              <a:rPr lang="en-GB"/>
              <a:t>Forth level text</a:t>
            </a:r>
          </a:p>
          <a:p>
            <a:pPr lvl="4"/>
            <a:r>
              <a:rPr lang="en-GB"/>
              <a:t>Fifth level text</a:t>
            </a:r>
          </a:p>
        </p:txBody>
      </p:sp>
      <p:sp>
        <p:nvSpPr>
          <p:cNvPr id="4" name="Tijdelijke aanduiding voor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5475BE7-1792-4991-92E6-ADF4312461BD}" type="datetime1">
              <a:rPr lang="en-GB"/>
              <a:pPr lvl="0"/>
              <a:t>07-04-2016</a:t>
            </a:fld>
            <a:endParaRPr lang="en-GB"/>
          </a:p>
        </p:txBody>
      </p:sp>
      <p:sp>
        <p:nvSpPr>
          <p:cNvPr id="5" name="Tijdelijke aanduiding voor voet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Tijdelijke aanduiding voor dia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C07077E-1276-4B5D-8EE9-4133443B06EB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589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to edit title</a:t>
            </a:r>
          </a:p>
        </p:txBody>
      </p:sp>
      <p:sp>
        <p:nvSpPr>
          <p:cNvPr id="3" name="Tijdelijke aanduiding voor inhoud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GB"/>
              <a:t>Click to edit text</a:t>
            </a:r>
          </a:p>
          <a:p>
            <a:pPr lvl="1"/>
            <a:r>
              <a:rPr lang="en-GB"/>
              <a:t>Second level text</a:t>
            </a:r>
          </a:p>
          <a:p>
            <a:pPr lvl="2"/>
            <a:r>
              <a:rPr lang="en-GB"/>
              <a:t>Third level text</a:t>
            </a:r>
          </a:p>
          <a:p>
            <a:pPr lvl="3"/>
            <a:r>
              <a:rPr lang="en-GB"/>
              <a:t>Forth level text</a:t>
            </a:r>
          </a:p>
          <a:p>
            <a:pPr lvl="4"/>
            <a:r>
              <a:rPr lang="en-GB"/>
              <a:t>Fifth level text</a:t>
            </a:r>
          </a:p>
        </p:txBody>
      </p:sp>
      <p:sp>
        <p:nvSpPr>
          <p:cNvPr id="4" name="Tijdelijke aanduiding voor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389322E-F4C6-4185-931E-DBAA3597C46E}" type="datetime1">
              <a:rPr lang="en-GB"/>
              <a:pPr lvl="0"/>
              <a:t>07-04-2016</a:t>
            </a:fld>
            <a:endParaRPr lang="en-GB"/>
          </a:p>
        </p:txBody>
      </p:sp>
      <p:sp>
        <p:nvSpPr>
          <p:cNvPr id="5" name="Tijdelijke aanduiding voor voet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Tijdelijke aanduiding voor dia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1866FAF-261B-421B-9B33-8B03FDE8180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542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to edit title</a:t>
            </a:r>
          </a:p>
        </p:txBody>
      </p:sp>
      <p:sp>
        <p:nvSpPr>
          <p:cNvPr id="3" name="Tijdelijke aanduiding voor inhoud 2"/>
          <p:cNvSpPr txBox="1">
            <a:spLocks noGrp="1"/>
          </p:cNvSpPr>
          <p:nvPr>
            <p:ph idx="1"/>
          </p:nvPr>
        </p:nvSpPr>
        <p:spPr>
          <a:xfrm>
            <a:off x="493199" y="1295997"/>
            <a:ext cx="4013996" cy="467999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/>
              <a:t>Click to edit text in bullets</a:t>
            </a:r>
          </a:p>
          <a:p>
            <a:pPr lvl="1"/>
            <a:r>
              <a:rPr lang="en-GB"/>
              <a:t>Second level text</a:t>
            </a:r>
          </a:p>
          <a:p>
            <a:pPr lvl="2"/>
            <a:r>
              <a:rPr lang="en-GB"/>
              <a:t>Third level text</a:t>
            </a:r>
          </a:p>
          <a:p>
            <a:pPr lvl="3"/>
            <a:r>
              <a:rPr lang="en-GB"/>
              <a:t>Forth level text</a:t>
            </a:r>
          </a:p>
          <a:p>
            <a:pPr lvl="4"/>
            <a:r>
              <a:rPr lang="en-GB"/>
              <a:t>Fifth level text</a:t>
            </a:r>
          </a:p>
        </p:txBody>
      </p:sp>
      <p:sp>
        <p:nvSpPr>
          <p:cNvPr id="4" name="Tijdelijke aanduiding voor inhoud 3"/>
          <p:cNvSpPr txBox="1">
            <a:spLocks noGrp="1"/>
          </p:cNvSpPr>
          <p:nvPr>
            <p:ph idx="2"/>
          </p:nvPr>
        </p:nvSpPr>
        <p:spPr>
          <a:xfrm>
            <a:off x="4648196" y="1295997"/>
            <a:ext cx="4015322" cy="467999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/>
              <a:t>Click to edit text in bullets</a:t>
            </a:r>
          </a:p>
          <a:p>
            <a:pPr lvl="1"/>
            <a:r>
              <a:rPr lang="en-GB"/>
              <a:t>Second level text</a:t>
            </a:r>
          </a:p>
          <a:p>
            <a:pPr lvl="2"/>
            <a:r>
              <a:rPr lang="en-GB"/>
              <a:t>Third level text</a:t>
            </a:r>
          </a:p>
          <a:p>
            <a:pPr lvl="3"/>
            <a:r>
              <a:rPr lang="en-GB"/>
              <a:t>Forth level text</a:t>
            </a:r>
          </a:p>
          <a:p>
            <a:pPr lvl="4"/>
            <a:r>
              <a:rPr lang="en-GB"/>
              <a:t>Fifth level text</a:t>
            </a:r>
          </a:p>
        </p:txBody>
      </p:sp>
      <p:sp>
        <p:nvSpPr>
          <p:cNvPr id="5" name="Tijdelijke aanduiding voor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DC89696-AB76-4D6D-BA79-1A31025F93A6}" type="datetime1">
              <a:rPr lang="en-GB"/>
              <a:pPr lvl="0"/>
              <a:t>07-04-2016</a:t>
            </a:fld>
            <a:endParaRPr lang="en-GB"/>
          </a:p>
        </p:txBody>
      </p:sp>
      <p:sp>
        <p:nvSpPr>
          <p:cNvPr id="6" name="Tijdelijke aanduiding voor voet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Tijdelijke aanduiding voor dia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E11C511-7069-45A3-9287-CBA1BD1940B4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806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to edit title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1"/>
          </p:nvPr>
        </p:nvSpPr>
        <p:spPr>
          <a:xfrm>
            <a:off x="493199" y="1295997"/>
            <a:ext cx="3997921" cy="354997"/>
          </a:xfrm>
        </p:spPr>
        <p:txBody>
          <a:bodyPr/>
          <a:lstStyle>
            <a:lvl1pPr marL="0" indent="0">
              <a:buNone/>
              <a:defRPr>
                <a:latin typeface="Museo Sans 900"/>
                <a:cs typeface="Museo Sans 900"/>
              </a:defRPr>
            </a:lvl1pPr>
          </a:lstStyle>
          <a:p>
            <a:pPr lvl="0"/>
            <a:r>
              <a:rPr lang="en-GB"/>
              <a:t>Click to edit text</a:t>
            </a:r>
          </a:p>
        </p:txBody>
      </p:sp>
      <p:sp>
        <p:nvSpPr>
          <p:cNvPr id="4" name="Tijdelijke aanduiding voor inhoud 3"/>
          <p:cNvSpPr txBox="1">
            <a:spLocks noGrp="1"/>
          </p:cNvSpPr>
          <p:nvPr>
            <p:ph idx="2"/>
          </p:nvPr>
        </p:nvSpPr>
        <p:spPr>
          <a:xfrm>
            <a:off x="491526" y="1600200"/>
            <a:ext cx="3999603" cy="437579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/>
              <a:t>Click to edit text in bullets</a:t>
            </a:r>
          </a:p>
          <a:p>
            <a:pPr lvl="1"/>
            <a:r>
              <a:rPr lang="en-GB"/>
              <a:t>Second level text</a:t>
            </a:r>
          </a:p>
          <a:p>
            <a:pPr lvl="2"/>
            <a:r>
              <a:rPr lang="en-GB"/>
              <a:t>Third level text</a:t>
            </a:r>
          </a:p>
          <a:p>
            <a:pPr lvl="3"/>
            <a:r>
              <a:rPr lang="en-GB"/>
              <a:t>Forth level text</a:t>
            </a:r>
          </a:p>
          <a:p>
            <a:pPr lvl="4"/>
            <a:r>
              <a:rPr lang="en-GB"/>
              <a:t>Fifth level text</a:t>
            </a:r>
          </a:p>
        </p:txBody>
      </p:sp>
      <p:sp>
        <p:nvSpPr>
          <p:cNvPr id="5" name="Tijdelijke aanduiding voor tekst 4"/>
          <p:cNvSpPr txBox="1">
            <a:spLocks noGrp="1"/>
          </p:cNvSpPr>
          <p:nvPr>
            <p:ph type="body" idx="3"/>
          </p:nvPr>
        </p:nvSpPr>
        <p:spPr>
          <a:xfrm>
            <a:off x="4645023" y="1295997"/>
            <a:ext cx="4013996" cy="354997"/>
          </a:xfrm>
        </p:spPr>
        <p:txBody>
          <a:bodyPr/>
          <a:lstStyle>
            <a:lvl1pPr marL="0" indent="0">
              <a:buNone/>
              <a:defRPr>
                <a:latin typeface="Museo Sans 900"/>
                <a:cs typeface="Museo Sans 900"/>
              </a:defRPr>
            </a:lvl1pPr>
          </a:lstStyle>
          <a:p>
            <a:pPr lvl="0"/>
            <a:r>
              <a:rPr lang="en-GB"/>
              <a:t>Click to edit text</a:t>
            </a:r>
          </a:p>
        </p:txBody>
      </p:sp>
      <p:sp>
        <p:nvSpPr>
          <p:cNvPr id="6" name="Tijdelijke aanduiding voor inhoud 5"/>
          <p:cNvSpPr txBox="1">
            <a:spLocks noGrp="1"/>
          </p:cNvSpPr>
          <p:nvPr>
            <p:ph idx="4"/>
          </p:nvPr>
        </p:nvSpPr>
        <p:spPr>
          <a:xfrm>
            <a:off x="4645023" y="1600200"/>
            <a:ext cx="4013996" cy="437579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/>
              <a:t>Click to edit text in bullets</a:t>
            </a:r>
          </a:p>
          <a:p>
            <a:pPr lvl="1"/>
            <a:r>
              <a:rPr lang="en-GB"/>
              <a:t>Second level text</a:t>
            </a:r>
          </a:p>
          <a:p>
            <a:pPr lvl="2"/>
            <a:r>
              <a:rPr lang="en-GB"/>
              <a:t>Third level text</a:t>
            </a:r>
          </a:p>
          <a:p>
            <a:pPr lvl="3"/>
            <a:r>
              <a:rPr lang="en-GB"/>
              <a:t>Forth level text</a:t>
            </a:r>
          </a:p>
          <a:p>
            <a:pPr lvl="4"/>
            <a:r>
              <a:rPr lang="en-GB"/>
              <a:t>Fifth level text</a:t>
            </a:r>
          </a:p>
        </p:txBody>
      </p:sp>
      <p:sp>
        <p:nvSpPr>
          <p:cNvPr id="7" name="Tijdelijke aanduiding voor datum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C6BBFDB-4FB1-4715-AA9A-58AF4065C783}" type="datetime1">
              <a:rPr lang="en-GB"/>
              <a:pPr lvl="0"/>
              <a:t>07-04-2016</a:t>
            </a:fld>
            <a:endParaRPr lang="en-GB"/>
          </a:p>
        </p:txBody>
      </p:sp>
      <p:sp>
        <p:nvSpPr>
          <p:cNvPr id="8" name="Tijdelijke aanduiding voor voettekst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Tijdelijke aanduiding voor dia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FBFB864-0632-474A-80C2-6292FE991B3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266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91526" y="395999"/>
            <a:ext cx="3999594" cy="82799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to edit title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493199" y="1295997"/>
            <a:ext cx="3997921" cy="354997"/>
          </a:xfrm>
        </p:spPr>
        <p:txBody>
          <a:bodyPr/>
          <a:lstStyle>
            <a:lvl1pPr marL="0" indent="0">
              <a:buNone/>
              <a:defRPr>
                <a:latin typeface="Museo Sans 900"/>
                <a:cs typeface="Museo Sans 900"/>
              </a:defRPr>
            </a:lvl1pPr>
          </a:lstStyle>
          <a:p>
            <a:pPr lvl="0"/>
            <a:r>
              <a:rPr lang="en-GB"/>
              <a:t>Click to edit text</a:t>
            </a:r>
          </a:p>
        </p:txBody>
      </p:sp>
      <p:sp>
        <p:nvSpPr>
          <p:cNvPr id="4" name="Tijdelijke aanduiding voor inhoud 3"/>
          <p:cNvSpPr txBox="1">
            <a:spLocks noGrp="1"/>
          </p:cNvSpPr>
          <p:nvPr>
            <p:ph idx="4294967295"/>
          </p:nvPr>
        </p:nvSpPr>
        <p:spPr>
          <a:xfrm>
            <a:off x="491526" y="1600200"/>
            <a:ext cx="3999603" cy="437579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/>
              <a:t>Click to edit text in bullets</a:t>
            </a:r>
          </a:p>
          <a:p>
            <a:pPr lvl="1"/>
            <a:r>
              <a:rPr lang="en-GB"/>
              <a:t>Second level text</a:t>
            </a:r>
          </a:p>
          <a:p>
            <a:pPr lvl="2"/>
            <a:r>
              <a:rPr lang="en-GB"/>
              <a:t>Third level text</a:t>
            </a:r>
          </a:p>
          <a:p>
            <a:pPr lvl="3"/>
            <a:r>
              <a:rPr lang="en-GB"/>
              <a:t>Forth level text</a:t>
            </a:r>
          </a:p>
          <a:p>
            <a:pPr lvl="4"/>
            <a:r>
              <a:rPr lang="en-GB"/>
              <a:t>Fifth level text</a:t>
            </a:r>
          </a:p>
        </p:txBody>
      </p:sp>
      <p:sp>
        <p:nvSpPr>
          <p:cNvPr id="5" name="Tijdelijke aanduiding voor datum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C3C34FF-C7CA-4BF8-BADD-7F062052CE23}" type="datetime1">
              <a:rPr lang="en-GB"/>
              <a:pPr lvl="0"/>
              <a:t>07-04-2016</a:t>
            </a:fld>
            <a:endParaRPr lang="en-GB"/>
          </a:p>
        </p:txBody>
      </p:sp>
      <p:sp>
        <p:nvSpPr>
          <p:cNvPr id="6" name="Tijdelijke aanduiding voor voettekst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Tijdelijke aanduiding voor dia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6E0FBFE-1CB4-490E-AD8B-0C3013112B76}" type="slidenum">
              <a:t>‹#›</a:t>
            </a:fld>
            <a:endParaRPr lang="en-GB"/>
          </a:p>
        </p:txBody>
      </p:sp>
      <p:sp>
        <p:nvSpPr>
          <p:cNvPr id="8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4643999" y="488947"/>
            <a:ext cx="4013996" cy="5029200"/>
          </a:xfrm>
          <a:solidFill>
            <a:srgbClr val="D9D9D9"/>
          </a:solidFill>
        </p:spPr>
        <p:txBody>
          <a:bodyPr tIns="179999" anchorCtr="1"/>
          <a:lstStyle>
            <a:lvl1pPr marL="0" indent="0" algn="ctr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GB"/>
              <a:t>Click on the icon to </a:t>
            </a:r>
            <a:br>
              <a:rPr lang="en-GB"/>
            </a:br>
            <a:r>
              <a:rPr lang="en-GB"/>
              <a:t>insert a picture</a:t>
            </a:r>
          </a:p>
        </p:txBody>
      </p:sp>
    </p:spTree>
    <p:extLst>
      <p:ext uri="{BB962C8B-B14F-4D97-AF65-F5344CB8AC3E}">
        <p14:creationId xmlns:p14="http://schemas.microsoft.com/office/powerpoint/2010/main" val="1254864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91526" y="395999"/>
            <a:ext cx="3999594" cy="82799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to edit title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493199" y="1295997"/>
            <a:ext cx="3997921" cy="354997"/>
          </a:xfrm>
        </p:spPr>
        <p:txBody>
          <a:bodyPr/>
          <a:lstStyle>
            <a:lvl1pPr marL="0" indent="0">
              <a:buNone/>
              <a:defRPr>
                <a:latin typeface="Museo Sans 900"/>
                <a:cs typeface="Museo Sans 900"/>
              </a:defRPr>
            </a:lvl1pPr>
          </a:lstStyle>
          <a:p>
            <a:pPr lvl="0"/>
            <a:r>
              <a:rPr lang="en-GB"/>
              <a:t>Click to edit text</a:t>
            </a:r>
          </a:p>
        </p:txBody>
      </p:sp>
      <p:sp>
        <p:nvSpPr>
          <p:cNvPr id="4" name="Tijdelijke aanduiding voor inhoud 3"/>
          <p:cNvSpPr txBox="1">
            <a:spLocks noGrp="1"/>
          </p:cNvSpPr>
          <p:nvPr>
            <p:ph idx="4294967295"/>
          </p:nvPr>
        </p:nvSpPr>
        <p:spPr>
          <a:xfrm>
            <a:off x="491526" y="1600200"/>
            <a:ext cx="3999603" cy="437579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/>
              <a:t>Click to edit text in bullets</a:t>
            </a:r>
          </a:p>
          <a:p>
            <a:pPr lvl="1"/>
            <a:r>
              <a:rPr lang="en-GB"/>
              <a:t>Second level text</a:t>
            </a:r>
          </a:p>
          <a:p>
            <a:pPr lvl="2"/>
            <a:r>
              <a:rPr lang="en-GB"/>
              <a:t>Third level text</a:t>
            </a:r>
          </a:p>
          <a:p>
            <a:pPr lvl="3"/>
            <a:r>
              <a:rPr lang="en-GB"/>
              <a:t>Forth level text</a:t>
            </a:r>
          </a:p>
          <a:p>
            <a:pPr lvl="4"/>
            <a:r>
              <a:rPr lang="en-GB"/>
              <a:t>Fifth level text</a:t>
            </a:r>
          </a:p>
        </p:txBody>
      </p:sp>
      <p:sp>
        <p:nvSpPr>
          <p:cNvPr id="5" name="Tijdelijke aanduiding voor datum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0F1DEC-327E-4AF0-B02F-4D9862226D9E}" type="datetime1">
              <a:rPr lang="en-GB"/>
              <a:pPr lvl="0"/>
              <a:t>07-04-2016</a:t>
            </a:fld>
            <a:endParaRPr lang="en-GB"/>
          </a:p>
        </p:txBody>
      </p:sp>
      <p:sp>
        <p:nvSpPr>
          <p:cNvPr id="6" name="Tijdelijke aanduiding voor voettekst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Tijdelijke aanduiding voor dia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E8828DF-5456-4349-B26C-D828BA8797BF}" type="slidenum">
              <a:t>‹#›</a:t>
            </a:fld>
            <a:endParaRPr lang="en-GB"/>
          </a:p>
        </p:txBody>
      </p:sp>
      <p:sp>
        <p:nvSpPr>
          <p:cNvPr id="8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4643999" y="488947"/>
            <a:ext cx="4013996" cy="2429999"/>
          </a:xfrm>
          <a:solidFill>
            <a:srgbClr val="D9D9D9"/>
          </a:solidFill>
        </p:spPr>
        <p:txBody>
          <a:bodyPr tIns="179999" anchorCtr="1"/>
          <a:lstStyle>
            <a:lvl1pPr marL="0" indent="0" algn="ctr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GB"/>
              <a:t>Click on the icon to </a:t>
            </a:r>
            <a:br>
              <a:rPr lang="en-GB"/>
            </a:br>
            <a:r>
              <a:rPr lang="en-GB"/>
              <a:t>insert a picture</a:t>
            </a:r>
          </a:p>
        </p:txBody>
      </p:sp>
      <p:sp>
        <p:nvSpPr>
          <p:cNvPr id="9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4643999" y="3088797"/>
            <a:ext cx="4013996" cy="2429999"/>
          </a:xfrm>
          <a:solidFill>
            <a:srgbClr val="D9D9D9"/>
          </a:solidFill>
        </p:spPr>
        <p:txBody>
          <a:bodyPr tIns="179999" anchorCtr="1"/>
          <a:lstStyle>
            <a:lvl1pPr marL="0" indent="0" algn="ctr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GB"/>
              <a:t>Click on the icon to </a:t>
            </a:r>
            <a:br>
              <a:rPr lang="en-GB"/>
            </a:br>
            <a:r>
              <a:rPr lang="en-GB"/>
              <a:t>insert a picture</a:t>
            </a:r>
          </a:p>
        </p:txBody>
      </p:sp>
    </p:spTree>
    <p:extLst>
      <p:ext uri="{BB962C8B-B14F-4D97-AF65-F5344CB8AC3E}">
        <p14:creationId xmlns:p14="http://schemas.microsoft.com/office/powerpoint/2010/main" val="4067662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to edit title </a:t>
            </a:r>
          </a:p>
        </p:txBody>
      </p:sp>
      <p:sp>
        <p:nvSpPr>
          <p:cNvPr id="3" name="Tijdelijke aanduiding voor datum 5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2F0254B-4435-4B38-A44A-FE1CB7CB84A6}" type="datetime1">
              <a:rPr lang="en-GB"/>
              <a:pPr lvl="0"/>
              <a:t>07-04-2016</a:t>
            </a:fld>
            <a:endParaRPr lang="en-GB"/>
          </a:p>
        </p:txBody>
      </p:sp>
      <p:sp>
        <p:nvSpPr>
          <p:cNvPr id="4" name="Tijdelijke aanduiding voor dia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F7A812A-4B69-4BE3-81BC-FF0E703E9F88}" type="slidenum">
              <a:t>‹#›</a:t>
            </a:fld>
            <a:endParaRPr lang="en-GB"/>
          </a:p>
        </p:txBody>
      </p:sp>
      <p:sp>
        <p:nvSpPr>
          <p:cNvPr id="5" name="Tijdelijke aanduiding voor voettekst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447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 txBox="1">
            <a:spLocks noGrp="1"/>
          </p:cNvSpPr>
          <p:nvPr>
            <p:ph type="title"/>
          </p:nvPr>
        </p:nvSpPr>
        <p:spPr>
          <a:xfrm>
            <a:off x="491526" y="395999"/>
            <a:ext cx="8172001" cy="82799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GB"/>
              <a:t>Click to edit title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1"/>
          </p:nvPr>
        </p:nvSpPr>
        <p:spPr>
          <a:xfrm>
            <a:off x="491526" y="1295403"/>
            <a:ext cx="8172001" cy="467999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GB"/>
              <a:t>Click to edit text</a:t>
            </a:r>
          </a:p>
          <a:p>
            <a:pPr lvl="1"/>
            <a:r>
              <a:rPr lang="en-GB"/>
              <a:t>Second level text</a:t>
            </a:r>
          </a:p>
          <a:p>
            <a:pPr lvl="2"/>
            <a:r>
              <a:rPr lang="en-GB"/>
              <a:t>Third level text</a:t>
            </a:r>
          </a:p>
          <a:p>
            <a:pPr lvl="3"/>
            <a:r>
              <a:rPr lang="en-GB"/>
              <a:t>Forth level text</a:t>
            </a:r>
          </a:p>
          <a:p>
            <a:pPr lvl="4"/>
            <a:r>
              <a:rPr lang="en-GB"/>
              <a:t>Fifth level text</a:t>
            </a:r>
          </a:p>
        </p:txBody>
      </p:sp>
      <p:sp>
        <p:nvSpPr>
          <p:cNvPr id="4" name="Tijdelijke aanduiding voor datum 3"/>
          <p:cNvSpPr txBox="1">
            <a:spLocks noGrp="1"/>
          </p:cNvSpPr>
          <p:nvPr>
            <p:ph type="dt" sz="half" idx="2"/>
          </p:nvPr>
        </p:nvSpPr>
        <p:spPr>
          <a:xfrm>
            <a:off x="817199" y="6217572"/>
            <a:ext cx="755998" cy="24037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000" b="0" i="0" u="none" strike="noStrike" kern="1200" cap="none" spc="0" baseline="0">
                <a:solidFill>
                  <a:srgbClr val="002328"/>
                </a:solidFill>
                <a:uFillTx/>
                <a:latin typeface="Museo Sans 100"/>
                <a:cs typeface="Museo Sans 100"/>
              </a:defRPr>
            </a:lvl1pPr>
          </a:lstStyle>
          <a:p>
            <a:pPr lvl="0"/>
            <a:fld id="{B959F57A-A52C-4E4F-8F56-E2AEE2884194}" type="datetime1">
              <a:rPr lang="en-GB"/>
              <a:pPr lvl="0"/>
              <a:t>07-04-2016</a:t>
            </a:fld>
            <a:endParaRPr lang="en-GB"/>
          </a:p>
        </p:txBody>
      </p:sp>
      <p:sp>
        <p:nvSpPr>
          <p:cNvPr id="5" name="Tijdelijke aanduiding voor voettekst 4"/>
          <p:cNvSpPr txBox="1">
            <a:spLocks noGrp="1"/>
          </p:cNvSpPr>
          <p:nvPr>
            <p:ph type="ftr" sz="quarter" idx="3"/>
          </p:nvPr>
        </p:nvSpPr>
        <p:spPr>
          <a:xfrm>
            <a:off x="1573197" y="6217572"/>
            <a:ext cx="5102918" cy="24037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000" b="0" i="0" u="none" strike="noStrike" kern="1200" cap="none" spc="0" baseline="0">
                <a:solidFill>
                  <a:srgbClr val="BC0436"/>
                </a:solidFill>
                <a:uFillTx/>
                <a:latin typeface="Museo Sans 500"/>
                <a:cs typeface="Museo Sans 500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Tijdelijke aanduiding voor dianummer 5"/>
          <p:cNvSpPr txBox="1">
            <a:spLocks noGrp="1"/>
          </p:cNvSpPr>
          <p:nvPr>
            <p:ph type="sldNum" sz="quarter" idx="4"/>
          </p:nvPr>
        </p:nvSpPr>
        <p:spPr>
          <a:xfrm>
            <a:off x="491526" y="6217572"/>
            <a:ext cx="323999" cy="24037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000" b="0" i="0" u="none" strike="noStrike" kern="1200" cap="none" spc="0" baseline="0">
                <a:solidFill>
                  <a:srgbClr val="BC0436"/>
                </a:solidFill>
                <a:uFillTx/>
                <a:latin typeface="Museo Sans 500"/>
                <a:cs typeface="Museo Sans 500"/>
              </a:defRPr>
            </a:lvl1pPr>
          </a:lstStyle>
          <a:p>
            <a:pPr lvl="0"/>
            <a:fld id="{12C56ECB-2BC3-4E0E-A601-FC6C82635795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l" defTabSz="457200" rtl="0" fontAlgn="auto" hangingPunct="1">
        <a:lnSpc>
          <a:spcPts val="3200"/>
        </a:lnSpc>
        <a:spcBef>
          <a:spcPts val="0"/>
        </a:spcBef>
        <a:spcAft>
          <a:spcPts val="0"/>
        </a:spcAft>
        <a:buNone/>
        <a:tabLst/>
        <a:defRPr lang="en-GB" sz="2800" b="0" i="0" u="none" strike="noStrike" kern="1200" cap="none" spc="0" baseline="0">
          <a:solidFill>
            <a:srgbClr val="BC0436"/>
          </a:solidFill>
          <a:uFillTx/>
          <a:latin typeface="Museo Sans 700"/>
          <a:cs typeface="Museo Sans 700"/>
        </a:defRPr>
      </a:lvl1pPr>
    </p:titleStyle>
    <p:bodyStyle>
      <a:lvl1pPr marL="287999" marR="0" lvl="0" indent="-287999" algn="l" defTabSz="457200" rtl="0" fontAlgn="auto" hangingPunct="1">
        <a:lnSpc>
          <a:spcPts val="2500"/>
        </a:lnSpc>
        <a:spcBef>
          <a:spcPts val="0"/>
        </a:spcBef>
        <a:spcAft>
          <a:spcPts val="0"/>
        </a:spcAft>
        <a:buSzPct val="130000"/>
        <a:buFont typeface="Arial"/>
        <a:buChar char="•"/>
        <a:tabLst/>
        <a:defRPr lang="en-GB" sz="2000" b="0" i="0" u="none" strike="noStrike" kern="1200" cap="none" spc="0" baseline="0">
          <a:solidFill>
            <a:srgbClr val="002328"/>
          </a:solidFill>
          <a:uFillTx/>
          <a:latin typeface="Museo Sans 500"/>
          <a:cs typeface="Museo Sans 500"/>
        </a:defRPr>
      </a:lvl1pPr>
      <a:lvl2pPr marL="575998" marR="0" lvl="1" indent="-287999" algn="l" defTabSz="457200" rtl="0" fontAlgn="auto" hangingPunct="1">
        <a:lnSpc>
          <a:spcPts val="2500"/>
        </a:lnSpc>
        <a:spcBef>
          <a:spcPts val="0"/>
        </a:spcBef>
        <a:spcAft>
          <a:spcPts val="0"/>
        </a:spcAft>
        <a:buSzPct val="130000"/>
        <a:buFont typeface="Arial"/>
        <a:buChar char="•"/>
        <a:tabLst/>
        <a:defRPr lang="en-GB" sz="2000" b="0" i="0" u="none" strike="noStrike" kern="1200" cap="none" spc="0" baseline="0">
          <a:solidFill>
            <a:srgbClr val="002328"/>
          </a:solidFill>
          <a:uFillTx/>
          <a:latin typeface="Museo Sans 500"/>
          <a:cs typeface="Museo Sans 500"/>
        </a:defRPr>
      </a:lvl2pPr>
      <a:lvl3pPr marL="863998" marR="0" lvl="2" indent="-287999" algn="l" defTabSz="457200" rtl="0" fontAlgn="auto" hangingPunct="1">
        <a:lnSpc>
          <a:spcPts val="2500"/>
        </a:lnSpc>
        <a:spcBef>
          <a:spcPts val="0"/>
        </a:spcBef>
        <a:spcAft>
          <a:spcPts val="0"/>
        </a:spcAft>
        <a:buSzPct val="130000"/>
        <a:buFont typeface="Arial"/>
        <a:buChar char="•"/>
        <a:tabLst/>
        <a:defRPr lang="en-GB" sz="2000" b="0" i="0" u="none" strike="noStrike" kern="1200" cap="none" spc="0" baseline="0">
          <a:solidFill>
            <a:srgbClr val="002328"/>
          </a:solidFill>
          <a:uFillTx/>
          <a:latin typeface="Museo Sans 500"/>
          <a:cs typeface="Museo Sans 500"/>
        </a:defRPr>
      </a:lvl3pPr>
      <a:lvl4pPr marL="1151997" marR="0" lvl="3" indent="-287999" algn="l" defTabSz="457200" rtl="0" fontAlgn="auto" hangingPunct="1">
        <a:lnSpc>
          <a:spcPts val="2500"/>
        </a:lnSpc>
        <a:spcBef>
          <a:spcPts val="0"/>
        </a:spcBef>
        <a:spcAft>
          <a:spcPts val="0"/>
        </a:spcAft>
        <a:buSzPct val="130000"/>
        <a:buFont typeface="Arial"/>
        <a:buChar char="•"/>
        <a:tabLst/>
        <a:defRPr lang="en-GB" sz="2000" b="0" i="0" u="none" strike="noStrike" kern="1200" cap="none" spc="0" baseline="0">
          <a:solidFill>
            <a:srgbClr val="002328"/>
          </a:solidFill>
          <a:uFillTx/>
          <a:latin typeface="Museo Sans 500"/>
          <a:cs typeface="Museo Sans 500"/>
        </a:defRPr>
      </a:lvl4pPr>
      <a:lvl5pPr marL="1439997" marR="0" lvl="4" indent="-287999" algn="l" defTabSz="457200" rtl="0" fontAlgn="auto" hangingPunct="1">
        <a:lnSpc>
          <a:spcPts val="2500"/>
        </a:lnSpc>
        <a:spcBef>
          <a:spcPts val="0"/>
        </a:spcBef>
        <a:spcAft>
          <a:spcPts val="0"/>
        </a:spcAft>
        <a:buSzPct val="130000"/>
        <a:buFont typeface="Arial"/>
        <a:buChar char="•"/>
        <a:tabLst/>
        <a:defRPr lang="en-GB" sz="2000" b="0" i="0" u="none" strike="noStrike" kern="1200" cap="none" spc="0" baseline="0">
          <a:solidFill>
            <a:srgbClr val="002328"/>
          </a:solidFill>
          <a:uFillTx/>
          <a:latin typeface="Museo Sans 500"/>
          <a:cs typeface="Museo Sans 50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gi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gi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gi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gi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491526" y="1335599"/>
            <a:ext cx="7766063" cy="1914037"/>
          </a:xfrm>
        </p:spPr>
        <p:txBody>
          <a:bodyPr/>
          <a:lstStyle/>
          <a:p>
            <a:pPr lvl="0"/>
            <a:r>
              <a:rPr lang="nl-NL" sz="4000" dirty="0" smtClean="0"/>
              <a:t>NTHR Congres 2016</a:t>
            </a:r>
            <a:endParaRPr lang="nl-NL" sz="4000" dirty="0"/>
          </a:p>
        </p:txBody>
      </p:sp>
      <p:sp>
        <p:nvSpPr>
          <p:cNvPr id="3" name="Subtitel 2"/>
          <p:cNvSpPr txBox="1">
            <a:spLocks noGrp="1"/>
          </p:cNvSpPr>
          <p:nvPr>
            <p:ph type="subTitle" idx="1"/>
          </p:nvPr>
        </p:nvSpPr>
        <p:spPr>
          <a:xfrm>
            <a:off x="491526" y="2705878"/>
            <a:ext cx="8456530" cy="2192047"/>
          </a:xfrm>
        </p:spPr>
        <p:txBody>
          <a:bodyPr/>
          <a:lstStyle/>
          <a:p>
            <a:pPr lvl="0">
              <a:lnSpc>
                <a:spcPct val="100000"/>
              </a:lnSpc>
            </a:pPr>
            <a:r>
              <a:rPr lang="nl-NL" sz="3200" dirty="0" smtClean="0"/>
              <a:t>Nieuw Duits zeerecht</a:t>
            </a:r>
            <a:endParaRPr lang="nl-NL" sz="3200" dirty="0" smtClean="0"/>
          </a:p>
          <a:p>
            <a:pPr lvl="0">
              <a:lnSpc>
                <a:spcPct val="100000"/>
              </a:lnSpc>
            </a:pPr>
            <a:endParaRPr lang="nl-NL" sz="3200" dirty="0" smtClean="0"/>
          </a:p>
          <a:p>
            <a:pPr lvl="0">
              <a:lnSpc>
                <a:spcPct val="100000"/>
              </a:lnSpc>
            </a:pPr>
            <a:r>
              <a:rPr lang="nl-NL" sz="3200" dirty="0" smtClean="0"/>
              <a:t>Prof. mr. Frank </a:t>
            </a:r>
            <a:r>
              <a:rPr lang="nl-NL" sz="3200" dirty="0" err="1" smtClean="0"/>
              <a:t>Smeele</a:t>
            </a:r>
            <a:endParaRPr lang="nl-NL" sz="3200" dirty="0" smtClean="0"/>
          </a:p>
          <a:p>
            <a:pPr lvl="0">
              <a:lnSpc>
                <a:spcPct val="100000"/>
              </a:lnSpc>
            </a:pPr>
            <a:r>
              <a:rPr lang="nl-NL" sz="3200" dirty="0" smtClean="0"/>
              <a:t>8 april 2016</a:t>
            </a:r>
            <a:endParaRPr lang="nl-NL" sz="3200" dirty="0" smtClean="0"/>
          </a:p>
          <a:p>
            <a:pPr lvl="0">
              <a:lnSpc>
                <a:spcPct val="100000"/>
              </a:lnSpc>
            </a:pPr>
            <a:endParaRPr lang="nl-NL" sz="3600" dirty="0"/>
          </a:p>
          <a:p>
            <a:pPr lvl="0"/>
            <a:endParaRPr lang="nl-NL" sz="3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4"/>
          <p:cNvSpPr txBox="1">
            <a:spLocks noGrp="1"/>
          </p:cNvSpPr>
          <p:nvPr>
            <p:ph idx="1"/>
          </p:nvPr>
        </p:nvSpPr>
        <p:spPr>
          <a:xfrm>
            <a:off x="168812" y="759655"/>
            <a:ext cx="8881882" cy="5215748"/>
          </a:xfrm>
        </p:spPr>
        <p:txBody>
          <a:bodyPr/>
          <a:lstStyle/>
          <a:p>
            <a:pPr algn="ctr">
              <a:lnSpc>
                <a:spcPct val="100000"/>
              </a:lnSpc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Inleiding</a:t>
            </a:r>
            <a:endParaRPr lang="nl-NL" sz="2400" dirty="0">
              <a:solidFill>
                <a:srgbClr val="C00000"/>
              </a:solidFill>
            </a:endParaRP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endParaRPr lang="nl-NL" sz="2400" dirty="0">
              <a:solidFill>
                <a:srgbClr val="C00000"/>
              </a:solidFill>
            </a:endParaRP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Terminologie</a:t>
            </a:r>
            <a:endParaRPr lang="nl-NL" sz="2400" dirty="0">
              <a:solidFill>
                <a:srgbClr val="C00000"/>
              </a:solidFill>
            </a:endParaRP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Aanduiding partijen bij (zee)vervoerovereenkomst:</a:t>
            </a:r>
            <a:endParaRPr lang="nl-NL" dirty="0">
              <a:solidFill>
                <a:srgbClr val="C00000"/>
              </a:solidFill>
            </a:endParaRP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“</a:t>
            </a:r>
            <a:r>
              <a:rPr lang="nl-NL" sz="1800" dirty="0" err="1" smtClean="0">
                <a:solidFill>
                  <a:srgbClr val="C00000"/>
                </a:solidFill>
              </a:rPr>
              <a:t>Frachtvertrag</a:t>
            </a:r>
            <a:r>
              <a:rPr lang="nl-NL" sz="1800" dirty="0" smtClean="0">
                <a:solidFill>
                  <a:srgbClr val="C00000"/>
                </a:solidFill>
              </a:rPr>
              <a:t>”: “</a:t>
            </a:r>
            <a:r>
              <a:rPr lang="nl-NL" sz="1800" dirty="0" err="1" smtClean="0">
                <a:solidFill>
                  <a:srgbClr val="C00000"/>
                </a:solidFill>
              </a:rPr>
              <a:t>Absender</a:t>
            </a:r>
            <a:r>
              <a:rPr lang="nl-NL" sz="1800" dirty="0" smtClean="0">
                <a:solidFill>
                  <a:srgbClr val="C00000"/>
                </a:solidFill>
              </a:rPr>
              <a:t>” (afzender), “</a:t>
            </a:r>
            <a:r>
              <a:rPr lang="nl-NL" sz="1800" dirty="0" err="1" smtClean="0">
                <a:solidFill>
                  <a:srgbClr val="C00000"/>
                </a:solidFill>
              </a:rPr>
              <a:t>Frachtführer</a:t>
            </a:r>
            <a:r>
              <a:rPr lang="nl-NL" sz="1800" dirty="0" smtClean="0">
                <a:solidFill>
                  <a:srgbClr val="C00000"/>
                </a:solidFill>
              </a:rPr>
              <a:t>”</a:t>
            </a:r>
            <a:r>
              <a:rPr lang="nl-NL" sz="1800" dirty="0" smtClean="0">
                <a:solidFill>
                  <a:srgbClr val="C00000"/>
                </a:solidFill>
              </a:rPr>
              <a:t> (vervoerder) en “</a:t>
            </a:r>
            <a:r>
              <a:rPr lang="nl-NL" sz="1800" dirty="0" err="1" smtClean="0">
                <a:solidFill>
                  <a:srgbClr val="C00000"/>
                </a:solidFill>
              </a:rPr>
              <a:t>Empfänger</a:t>
            </a:r>
            <a:r>
              <a:rPr lang="nl-NL" sz="1800" dirty="0" smtClean="0">
                <a:solidFill>
                  <a:srgbClr val="C00000"/>
                </a:solidFill>
              </a:rPr>
              <a:t>” (Ontvanger).</a:t>
            </a:r>
          </a:p>
          <a:p>
            <a:pPr marL="914400" lvl="2">
              <a:lnSpc>
                <a:spcPct val="100000"/>
              </a:lnSpc>
              <a:defRPr/>
            </a:pPr>
            <a:endParaRPr lang="nl-NL" sz="1800" dirty="0" smtClean="0">
              <a:solidFill>
                <a:srgbClr val="C00000"/>
              </a:solidFill>
            </a:endParaRP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“</a:t>
            </a:r>
            <a:r>
              <a:rPr lang="nl-NL" sz="1800" dirty="0" err="1" smtClean="0">
                <a:solidFill>
                  <a:srgbClr val="C00000"/>
                </a:solidFill>
              </a:rPr>
              <a:t>Seefrachtvertrag</a:t>
            </a:r>
            <a:r>
              <a:rPr lang="nl-NL" sz="1800" dirty="0" smtClean="0">
                <a:solidFill>
                  <a:srgbClr val="C00000"/>
                </a:solidFill>
              </a:rPr>
              <a:t>”: “Befrachter” (afzender), “Verfrachter” (vervoerder) en “</a:t>
            </a:r>
            <a:r>
              <a:rPr lang="nl-NL" sz="1800" dirty="0" err="1" smtClean="0">
                <a:solidFill>
                  <a:srgbClr val="C00000"/>
                </a:solidFill>
              </a:rPr>
              <a:t>Empfänger</a:t>
            </a:r>
            <a:r>
              <a:rPr lang="nl-NL" sz="1800" dirty="0" smtClean="0">
                <a:solidFill>
                  <a:srgbClr val="C00000"/>
                </a:solidFill>
              </a:rPr>
              <a:t>” (ontvanger).</a:t>
            </a:r>
          </a:p>
          <a:p>
            <a:pPr marL="914400" lvl="2">
              <a:lnSpc>
                <a:spcPct val="100000"/>
              </a:lnSpc>
              <a:defRPr/>
            </a:pPr>
            <a:endParaRPr lang="nl-NL" sz="1800" dirty="0" smtClean="0">
              <a:solidFill>
                <a:srgbClr val="C00000"/>
              </a:solidFill>
            </a:endParaRP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Bij “</a:t>
            </a:r>
            <a:r>
              <a:rPr lang="nl-NL" sz="1800" dirty="0" err="1" smtClean="0">
                <a:solidFill>
                  <a:srgbClr val="C00000"/>
                </a:solidFill>
              </a:rPr>
              <a:t>Konnossementen</a:t>
            </a:r>
            <a:r>
              <a:rPr lang="nl-NL" sz="1800" dirty="0" smtClean="0">
                <a:solidFill>
                  <a:srgbClr val="C00000"/>
                </a:solidFill>
              </a:rPr>
              <a:t>” ook nog: “</a:t>
            </a:r>
            <a:r>
              <a:rPr lang="nl-NL" sz="1800" dirty="0" err="1" smtClean="0">
                <a:solidFill>
                  <a:srgbClr val="C00000"/>
                </a:solidFill>
              </a:rPr>
              <a:t>Ablader</a:t>
            </a:r>
            <a:r>
              <a:rPr lang="nl-NL" sz="1800" dirty="0" smtClean="0">
                <a:solidFill>
                  <a:srgbClr val="C00000"/>
                </a:solidFill>
              </a:rPr>
              <a:t>” (aflader) en “</a:t>
            </a:r>
            <a:r>
              <a:rPr lang="nl-NL" sz="1800" dirty="0" err="1" smtClean="0">
                <a:solidFill>
                  <a:srgbClr val="C00000"/>
                </a:solidFill>
              </a:rPr>
              <a:t>Legitimierte</a:t>
            </a:r>
            <a:r>
              <a:rPr lang="nl-NL" sz="1800" dirty="0" smtClean="0">
                <a:solidFill>
                  <a:srgbClr val="C00000"/>
                </a:solidFill>
              </a:rPr>
              <a:t> </a:t>
            </a:r>
            <a:r>
              <a:rPr lang="nl-NL" sz="1800" dirty="0" err="1" smtClean="0">
                <a:solidFill>
                  <a:srgbClr val="C00000"/>
                </a:solidFill>
              </a:rPr>
              <a:t>Besitzer</a:t>
            </a:r>
            <a:r>
              <a:rPr lang="nl-NL" sz="1800" dirty="0" smtClean="0">
                <a:solidFill>
                  <a:srgbClr val="C00000"/>
                </a:solidFill>
              </a:rPr>
              <a:t>” (regelmatig houder) en “</a:t>
            </a:r>
            <a:r>
              <a:rPr lang="nl-NL" sz="1800" dirty="0" err="1" smtClean="0">
                <a:solidFill>
                  <a:srgbClr val="C00000"/>
                </a:solidFill>
              </a:rPr>
              <a:t>Berechtigte</a:t>
            </a:r>
            <a:r>
              <a:rPr lang="nl-NL" sz="1800" dirty="0" smtClean="0">
                <a:solidFill>
                  <a:srgbClr val="C00000"/>
                </a:solidFill>
              </a:rPr>
              <a:t>” (materieel rechthebbende) </a:t>
            </a:r>
          </a:p>
          <a:p>
            <a:pPr marL="457200" lvl="1">
              <a:lnSpc>
                <a:spcPct val="100000"/>
              </a:lnSpc>
              <a:defRPr/>
            </a:pPr>
            <a:endParaRPr lang="nl-NL" dirty="0" smtClean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27787" y="109248"/>
            <a:ext cx="75298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Nieuw </a:t>
            </a:r>
            <a:r>
              <a:rPr lang="nl-NL" sz="2800" dirty="0">
                <a:solidFill>
                  <a:srgbClr val="C00000"/>
                </a:solidFill>
                <a:latin typeface="Museo Sans 500" panose="02000000000000000000" pitchFamily="50" charset="0"/>
              </a:rPr>
              <a:t>D</a:t>
            </a:r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uits zeerecht</a:t>
            </a:r>
            <a:endParaRPr lang="nl-NL" sz="2800" dirty="0">
              <a:solidFill>
                <a:srgbClr val="C00000"/>
              </a:solidFill>
              <a:latin typeface="Museo Sans 5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176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4"/>
          <p:cNvSpPr txBox="1">
            <a:spLocks noGrp="1"/>
          </p:cNvSpPr>
          <p:nvPr>
            <p:ph idx="1"/>
          </p:nvPr>
        </p:nvSpPr>
        <p:spPr>
          <a:xfrm>
            <a:off x="335902" y="942393"/>
            <a:ext cx="8714792" cy="5033010"/>
          </a:xfrm>
        </p:spPr>
        <p:txBody>
          <a:bodyPr/>
          <a:lstStyle/>
          <a:p>
            <a:pPr algn="ctr">
              <a:lnSpc>
                <a:spcPct val="100000"/>
              </a:lnSpc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Doel: modernisering</a:t>
            </a:r>
            <a:endParaRPr lang="nl-NL" sz="2400" dirty="0">
              <a:solidFill>
                <a:srgbClr val="C00000"/>
              </a:solidFill>
            </a:endParaRP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endParaRPr lang="nl-NL" sz="2400" dirty="0">
              <a:solidFill>
                <a:srgbClr val="C00000"/>
              </a:solidFill>
            </a:endParaRP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Boek 5 HGB was verouderd en achterhaald </a:t>
            </a:r>
            <a:endParaRPr lang="nl-NL" sz="2400" dirty="0">
              <a:solidFill>
                <a:srgbClr val="C00000"/>
              </a:solidFill>
            </a:endParaRP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Gebaseerd op </a:t>
            </a:r>
            <a:r>
              <a:rPr lang="de-DE" dirty="0">
                <a:solidFill>
                  <a:srgbClr val="C00000"/>
                </a:solidFill>
              </a:rPr>
              <a:t>Allgemeines Deutsches Handelsgesetzbuch (</a:t>
            </a:r>
            <a:r>
              <a:rPr lang="de-DE" dirty="0" smtClean="0">
                <a:solidFill>
                  <a:srgbClr val="C00000"/>
                </a:solidFill>
              </a:rPr>
              <a:t>ADHGB) </a:t>
            </a:r>
            <a:r>
              <a:rPr lang="de-DE" dirty="0" err="1" smtClean="0">
                <a:solidFill>
                  <a:srgbClr val="C00000"/>
                </a:solidFill>
              </a:rPr>
              <a:t>uit</a:t>
            </a:r>
            <a:r>
              <a:rPr lang="de-DE" dirty="0" smtClean="0">
                <a:solidFill>
                  <a:srgbClr val="C00000"/>
                </a:solidFill>
              </a:rPr>
              <a:t> </a:t>
            </a:r>
            <a:r>
              <a:rPr lang="nl-NL" dirty="0" smtClean="0">
                <a:solidFill>
                  <a:srgbClr val="C00000"/>
                </a:solidFill>
              </a:rPr>
              <a:t>1861 (!)</a:t>
            </a: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Overgenomen in </a:t>
            </a:r>
            <a:r>
              <a:rPr lang="nl-NL" dirty="0" err="1" smtClean="0">
                <a:solidFill>
                  <a:srgbClr val="C00000"/>
                </a:solidFill>
              </a:rPr>
              <a:t>Handelsgesetzbuch</a:t>
            </a:r>
            <a:r>
              <a:rPr lang="nl-NL" dirty="0" smtClean="0">
                <a:solidFill>
                  <a:srgbClr val="C00000"/>
                </a:solidFill>
              </a:rPr>
              <a:t> (HGB) 1900</a:t>
            </a:r>
            <a:endParaRPr lang="nl-NL" dirty="0" smtClean="0">
              <a:solidFill>
                <a:srgbClr val="C00000"/>
              </a:solidFill>
            </a:endParaRP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endParaRPr lang="nl-NL" dirty="0" smtClean="0">
              <a:solidFill>
                <a:srgbClr val="C00000"/>
              </a:solidFill>
            </a:endParaRP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Zeilschepen.</a:t>
            </a: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Bodemerij</a:t>
            </a: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“</a:t>
            </a:r>
            <a:r>
              <a:rPr lang="nl-NL" dirty="0" err="1" smtClean="0">
                <a:solidFill>
                  <a:srgbClr val="C00000"/>
                </a:solidFill>
              </a:rPr>
              <a:t>Partenreederei</a:t>
            </a:r>
            <a:r>
              <a:rPr lang="nl-NL" dirty="0" smtClean="0">
                <a:solidFill>
                  <a:srgbClr val="C00000"/>
                </a:solidFill>
              </a:rPr>
              <a:t>” (rederij)</a:t>
            </a: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Scheepsverklaring</a:t>
            </a: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Veranderde rol kapitein van ondernemer tot werknemer.</a:t>
            </a:r>
            <a:endParaRPr lang="nl-NL" dirty="0">
              <a:solidFill>
                <a:srgbClr val="C00000"/>
              </a:solidFill>
            </a:endParaRP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Kappen “dood hout” in Boek 5 HGB: van 304 naar 144 paragrafen!</a:t>
            </a:r>
            <a:endParaRPr lang="nl-NL" dirty="0">
              <a:solidFill>
                <a:srgbClr val="C00000"/>
              </a:solidFill>
            </a:endParaRP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Bij </a:t>
            </a:r>
            <a:r>
              <a:rPr lang="nl-NL" sz="1800" dirty="0" err="1" smtClean="0">
                <a:solidFill>
                  <a:srgbClr val="C00000"/>
                </a:solidFill>
              </a:rPr>
              <a:t>Havarei</a:t>
            </a:r>
            <a:r>
              <a:rPr lang="nl-NL" sz="1800" dirty="0" smtClean="0">
                <a:solidFill>
                  <a:srgbClr val="C00000"/>
                </a:solidFill>
              </a:rPr>
              <a:t> van 34 naar 8 paragrafen.</a:t>
            </a: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Aanvaring van 9 naar 4 paragrafen.</a:t>
            </a:r>
            <a:endParaRPr lang="nl-NL" sz="1800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27787" y="109248"/>
            <a:ext cx="75298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Nieuw </a:t>
            </a:r>
            <a:r>
              <a:rPr lang="nl-NL" sz="2800" dirty="0">
                <a:solidFill>
                  <a:srgbClr val="C00000"/>
                </a:solidFill>
                <a:latin typeface="Museo Sans 500" panose="02000000000000000000" pitchFamily="50" charset="0"/>
              </a:rPr>
              <a:t>D</a:t>
            </a:r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uits zeerecht</a:t>
            </a:r>
            <a:endParaRPr lang="nl-NL" sz="2800" dirty="0">
              <a:solidFill>
                <a:srgbClr val="C00000"/>
              </a:solidFill>
              <a:latin typeface="Museo Sans 5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682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4"/>
          <p:cNvSpPr txBox="1">
            <a:spLocks noGrp="1"/>
          </p:cNvSpPr>
          <p:nvPr>
            <p:ph idx="1"/>
          </p:nvPr>
        </p:nvSpPr>
        <p:spPr>
          <a:xfrm>
            <a:off x="335902" y="942393"/>
            <a:ext cx="8714792" cy="5033010"/>
          </a:xfrm>
        </p:spPr>
        <p:txBody>
          <a:bodyPr/>
          <a:lstStyle/>
          <a:p>
            <a:pPr algn="ctr">
              <a:lnSpc>
                <a:spcPct val="100000"/>
              </a:lnSpc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Doel: modernisering</a:t>
            </a:r>
            <a:endParaRPr lang="nl-NL" sz="2400" dirty="0">
              <a:solidFill>
                <a:srgbClr val="C00000"/>
              </a:solidFill>
            </a:endParaRP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endParaRPr lang="nl-NL" sz="2400" dirty="0">
              <a:solidFill>
                <a:srgbClr val="C00000"/>
              </a:solidFill>
            </a:endParaRP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Nieuwe materieelrechtelijke bepalingen wenselijk</a:t>
            </a:r>
            <a:endParaRPr lang="nl-NL" sz="2400" dirty="0">
              <a:solidFill>
                <a:srgbClr val="C00000"/>
              </a:solidFill>
            </a:endParaRP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Regeling tijdbevrachting en rompbevrachting.</a:t>
            </a: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Aansprakelijkheid uitvoerende vervoerder.</a:t>
            </a: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Regeling beschikkingsrecht (right of control)</a:t>
            </a: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Gelijkstelling naam cognossement aan die aan order/toonder</a:t>
            </a: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Regeling zeevrachtbrief</a:t>
            </a: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Erkenning elektronisch equivalent.</a:t>
            </a: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endParaRPr lang="nl-NL" sz="2400" dirty="0" smtClean="0">
              <a:solidFill>
                <a:srgbClr val="C00000"/>
              </a:solidFill>
            </a:endParaRP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Aandacht voor procesrecht</a:t>
            </a: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Uitbreiding commune bevoegdheidsgronden Duitse rechter.</a:t>
            </a: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Uitbreiding beslagmogelijkheden.</a:t>
            </a:r>
            <a:endParaRPr lang="nl-NL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27787" y="109248"/>
            <a:ext cx="75298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Nieuw </a:t>
            </a:r>
            <a:r>
              <a:rPr lang="nl-NL" sz="2800" dirty="0">
                <a:solidFill>
                  <a:srgbClr val="C00000"/>
                </a:solidFill>
                <a:latin typeface="Museo Sans 500" panose="02000000000000000000" pitchFamily="50" charset="0"/>
              </a:rPr>
              <a:t>D</a:t>
            </a:r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uits zeerecht</a:t>
            </a:r>
            <a:endParaRPr lang="nl-NL" sz="2800" dirty="0">
              <a:solidFill>
                <a:srgbClr val="C00000"/>
              </a:solidFill>
              <a:latin typeface="Museo Sans 5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180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4"/>
          <p:cNvSpPr txBox="1">
            <a:spLocks noGrp="1"/>
          </p:cNvSpPr>
          <p:nvPr>
            <p:ph idx="1"/>
          </p:nvPr>
        </p:nvSpPr>
        <p:spPr>
          <a:xfrm>
            <a:off x="1" y="745588"/>
            <a:ext cx="9050694" cy="5229815"/>
          </a:xfrm>
        </p:spPr>
        <p:txBody>
          <a:bodyPr/>
          <a:lstStyle/>
          <a:p>
            <a:pPr algn="ctr">
              <a:lnSpc>
                <a:spcPct val="100000"/>
              </a:lnSpc>
              <a:defRPr/>
            </a:pPr>
            <a:r>
              <a:rPr lang="nl-NL" sz="2400" dirty="0">
                <a:solidFill>
                  <a:srgbClr val="C00000"/>
                </a:solidFill>
              </a:rPr>
              <a:t>Ambivalentie tegenover zeevervoerverdragen</a:t>
            </a:r>
          </a:p>
          <a:p>
            <a:pPr>
              <a:lnSpc>
                <a:spcPct val="100000"/>
              </a:lnSpc>
              <a:defRPr/>
            </a:pPr>
            <a:endParaRPr lang="nl-NL" sz="2400" dirty="0">
              <a:solidFill>
                <a:srgbClr val="C00000"/>
              </a:solidFill>
            </a:endParaRP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Wetgevingsgeschiedenis</a:t>
            </a:r>
            <a:endParaRPr lang="nl-NL" sz="2400" dirty="0">
              <a:solidFill>
                <a:srgbClr val="C00000"/>
              </a:solidFill>
            </a:endParaRP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de-DE" dirty="0" smtClean="0">
                <a:solidFill>
                  <a:srgbClr val="C00000"/>
                </a:solidFill>
              </a:rPr>
              <a:t>1861 	Allgemeines Deutsches Handelsgesetzbuch (ADHGB)</a:t>
            </a: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de-DE" dirty="0" smtClean="0">
                <a:solidFill>
                  <a:srgbClr val="C00000"/>
                </a:solidFill>
              </a:rPr>
              <a:t>1900	Handelsgesetzbuch (HGB)</a:t>
            </a: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de-DE" dirty="0" smtClean="0">
                <a:solidFill>
                  <a:srgbClr val="C00000"/>
                </a:solidFill>
              </a:rPr>
              <a:t>1924	</a:t>
            </a:r>
            <a:r>
              <a:rPr lang="de-DE" dirty="0" err="1" smtClean="0">
                <a:solidFill>
                  <a:srgbClr val="230BB5"/>
                </a:solidFill>
              </a:rPr>
              <a:t>Brussels</a:t>
            </a:r>
            <a:r>
              <a:rPr lang="de-DE" dirty="0" smtClean="0">
                <a:solidFill>
                  <a:srgbClr val="230BB5"/>
                </a:solidFill>
              </a:rPr>
              <a:t> </a:t>
            </a:r>
            <a:r>
              <a:rPr lang="de-DE" dirty="0" err="1" smtClean="0">
                <a:solidFill>
                  <a:srgbClr val="230BB5"/>
                </a:solidFill>
              </a:rPr>
              <a:t>cognossementsverdrag</a:t>
            </a:r>
            <a:r>
              <a:rPr lang="de-DE" dirty="0" smtClean="0">
                <a:solidFill>
                  <a:srgbClr val="230BB5"/>
                </a:solidFill>
              </a:rPr>
              <a:t> (</a:t>
            </a:r>
            <a:r>
              <a:rPr lang="de-DE" dirty="0" err="1" smtClean="0">
                <a:solidFill>
                  <a:srgbClr val="230BB5"/>
                </a:solidFill>
              </a:rPr>
              <a:t>Hague</a:t>
            </a:r>
            <a:r>
              <a:rPr lang="de-DE" dirty="0" smtClean="0">
                <a:solidFill>
                  <a:srgbClr val="230BB5"/>
                </a:solidFill>
              </a:rPr>
              <a:t> Rules)</a:t>
            </a: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de-DE" dirty="0" smtClean="0">
                <a:solidFill>
                  <a:srgbClr val="C00000"/>
                </a:solidFill>
              </a:rPr>
              <a:t>1937	1. Seerechtsänderungsgesetze</a:t>
            </a: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de-DE" dirty="0" smtClean="0">
                <a:solidFill>
                  <a:srgbClr val="C00000"/>
                </a:solidFill>
              </a:rPr>
              <a:t>1968	Protocol tot </a:t>
            </a:r>
            <a:r>
              <a:rPr lang="de-DE" dirty="0" err="1" smtClean="0">
                <a:solidFill>
                  <a:srgbClr val="C00000"/>
                </a:solidFill>
              </a:rPr>
              <a:t>wijziging</a:t>
            </a:r>
            <a:r>
              <a:rPr lang="de-DE" dirty="0" smtClean="0">
                <a:solidFill>
                  <a:srgbClr val="C00000"/>
                </a:solidFill>
              </a:rPr>
              <a:t> (</a:t>
            </a:r>
            <a:r>
              <a:rPr lang="de-DE" dirty="0" err="1" smtClean="0">
                <a:solidFill>
                  <a:srgbClr val="230BB5"/>
                </a:solidFill>
              </a:rPr>
              <a:t>Visby</a:t>
            </a:r>
            <a:r>
              <a:rPr lang="de-DE" dirty="0" smtClean="0">
                <a:solidFill>
                  <a:srgbClr val="230BB5"/>
                </a:solidFill>
              </a:rPr>
              <a:t> Rules)</a:t>
            </a: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de-DE" dirty="0" smtClean="0">
                <a:solidFill>
                  <a:srgbClr val="C00000"/>
                </a:solidFill>
              </a:rPr>
              <a:t>1978	</a:t>
            </a:r>
            <a:r>
              <a:rPr lang="de-DE" i="1" dirty="0" smtClean="0">
                <a:solidFill>
                  <a:srgbClr val="230BB5"/>
                </a:solidFill>
              </a:rPr>
              <a:t>Hamburg</a:t>
            </a:r>
            <a:r>
              <a:rPr lang="de-DE" dirty="0" smtClean="0">
                <a:solidFill>
                  <a:srgbClr val="230BB5"/>
                </a:solidFill>
              </a:rPr>
              <a:t> Rules</a:t>
            </a: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de-DE" dirty="0" smtClean="0">
                <a:solidFill>
                  <a:srgbClr val="C00000"/>
                </a:solidFill>
              </a:rPr>
              <a:t>1986	2</a:t>
            </a:r>
            <a:r>
              <a:rPr lang="de-DE" dirty="0">
                <a:solidFill>
                  <a:srgbClr val="C00000"/>
                </a:solidFill>
              </a:rPr>
              <a:t>. </a:t>
            </a:r>
            <a:r>
              <a:rPr lang="de-DE" dirty="0" smtClean="0">
                <a:solidFill>
                  <a:srgbClr val="C00000"/>
                </a:solidFill>
              </a:rPr>
              <a:t>Seerechtsänderungsgesetz (</a:t>
            </a:r>
            <a:r>
              <a:rPr lang="de-DE" dirty="0" err="1" smtClean="0">
                <a:solidFill>
                  <a:srgbClr val="C00000"/>
                </a:solidFill>
              </a:rPr>
              <a:t>incorporatie</a:t>
            </a:r>
            <a:r>
              <a:rPr lang="de-DE" dirty="0" smtClean="0">
                <a:solidFill>
                  <a:srgbClr val="C00000"/>
                </a:solidFill>
              </a:rPr>
              <a:t> </a:t>
            </a:r>
            <a:r>
              <a:rPr lang="de-DE" dirty="0" err="1" smtClean="0">
                <a:solidFill>
                  <a:srgbClr val="C00000"/>
                </a:solidFill>
              </a:rPr>
              <a:t>Visby</a:t>
            </a:r>
            <a:r>
              <a:rPr lang="de-DE" dirty="0" smtClean="0">
                <a:solidFill>
                  <a:srgbClr val="C00000"/>
                </a:solidFill>
              </a:rPr>
              <a:t> Rules)</a:t>
            </a: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de-DE" dirty="0">
                <a:solidFill>
                  <a:srgbClr val="C00000"/>
                </a:solidFill>
              </a:rPr>
              <a:t>1989	</a:t>
            </a:r>
            <a:r>
              <a:rPr lang="de-DE" dirty="0" err="1">
                <a:solidFill>
                  <a:srgbClr val="230BB5"/>
                </a:solidFill>
              </a:rPr>
              <a:t>Londens</a:t>
            </a:r>
            <a:r>
              <a:rPr lang="de-DE" dirty="0">
                <a:solidFill>
                  <a:srgbClr val="230BB5"/>
                </a:solidFill>
              </a:rPr>
              <a:t> </a:t>
            </a:r>
            <a:r>
              <a:rPr lang="de-DE" dirty="0" err="1">
                <a:solidFill>
                  <a:srgbClr val="230BB5"/>
                </a:solidFill>
              </a:rPr>
              <a:t>Hulpverleningsverdrag</a:t>
            </a:r>
            <a:endParaRPr lang="en-GB" dirty="0">
              <a:solidFill>
                <a:srgbClr val="230BB5"/>
              </a:solidFill>
            </a:endParaRP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de-DE" dirty="0">
                <a:solidFill>
                  <a:srgbClr val="C00000"/>
                </a:solidFill>
              </a:rPr>
              <a:t>1998	Gesetz zur Neuregelung des Fracht-, Speditions-, und Lager-</a:t>
            </a:r>
          </a:p>
          <a:p>
            <a:pPr marL="457200" lvl="1">
              <a:lnSpc>
                <a:spcPct val="100000"/>
              </a:lnSpc>
              <a:defRPr/>
            </a:pPr>
            <a:r>
              <a:rPr lang="de-DE" dirty="0">
                <a:solidFill>
                  <a:srgbClr val="C00000"/>
                </a:solidFill>
              </a:rPr>
              <a:t>			rechts (Transportrechtsreformgesetz - TRG) (</a:t>
            </a:r>
            <a:r>
              <a:rPr lang="de-DE" dirty="0" err="1">
                <a:solidFill>
                  <a:srgbClr val="C00000"/>
                </a:solidFill>
              </a:rPr>
              <a:t>boek</a:t>
            </a:r>
            <a:r>
              <a:rPr lang="de-DE" dirty="0">
                <a:solidFill>
                  <a:srgbClr val="C00000"/>
                </a:solidFill>
              </a:rPr>
              <a:t> 4 HGB)</a:t>
            </a: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de-DE" dirty="0">
                <a:solidFill>
                  <a:srgbClr val="C00000"/>
                </a:solidFill>
              </a:rPr>
              <a:t>2001	3. Seerechtsänderungsgesetz </a:t>
            </a:r>
            <a:r>
              <a:rPr lang="de-DE" dirty="0" smtClean="0">
                <a:solidFill>
                  <a:srgbClr val="C00000"/>
                </a:solidFill>
              </a:rPr>
              <a:t>2001</a:t>
            </a: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de-DE" dirty="0" smtClean="0">
                <a:solidFill>
                  <a:srgbClr val="C00000"/>
                </a:solidFill>
              </a:rPr>
              <a:t>2008	</a:t>
            </a:r>
            <a:r>
              <a:rPr lang="de-DE" dirty="0" smtClean="0">
                <a:solidFill>
                  <a:srgbClr val="230BB5"/>
                </a:solidFill>
              </a:rPr>
              <a:t>Rotterdam Rules</a:t>
            </a:r>
            <a:endParaRPr lang="de-DE" dirty="0">
              <a:solidFill>
                <a:srgbClr val="230BB5"/>
              </a:solidFill>
            </a:endParaRP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de-DE" dirty="0">
                <a:solidFill>
                  <a:srgbClr val="C00000"/>
                </a:solidFill>
              </a:rPr>
              <a:t>2013	Gesetz zum Reform des Seehandelsrecht (</a:t>
            </a:r>
            <a:r>
              <a:rPr lang="de-DE" dirty="0" err="1">
                <a:solidFill>
                  <a:srgbClr val="C00000"/>
                </a:solidFill>
              </a:rPr>
              <a:t>boek</a:t>
            </a:r>
            <a:r>
              <a:rPr lang="de-DE" dirty="0">
                <a:solidFill>
                  <a:srgbClr val="C00000"/>
                </a:solidFill>
              </a:rPr>
              <a:t> 5 HGB</a:t>
            </a:r>
            <a:r>
              <a:rPr lang="de-DE" dirty="0" smtClean="0">
                <a:solidFill>
                  <a:srgbClr val="C00000"/>
                </a:solidFill>
              </a:rPr>
              <a:t>)</a:t>
            </a:r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27787" y="109248"/>
            <a:ext cx="75298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Nieuw </a:t>
            </a:r>
            <a:r>
              <a:rPr lang="nl-NL" sz="2800" dirty="0">
                <a:solidFill>
                  <a:srgbClr val="C00000"/>
                </a:solidFill>
                <a:latin typeface="Museo Sans 500" panose="02000000000000000000" pitchFamily="50" charset="0"/>
              </a:rPr>
              <a:t>D</a:t>
            </a:r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uits zeerecht</a:t>
            </a:r>
            <a:endParaRPr lang="nl-NL" sz="2800" dirty="0">
              <a:solidFill>
                <a:srgbClr val="C00000"/>
              </a:solidFill>
              <a:latin typeface="Museo Sans 5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316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4"/>
          <p:cNvSpPr txBox="1">
            <a:spLocks noGrp="1"/>
          </p:cNvSpPr>
          <p:nvPr>
            <p:ph idx="1"/>
          </p:nvPr>
        </p:nvSpPr>
        <p:spPr>
          <a:xfrm>
            <a:off x="335902" y="942393"/>
            <a:ext cx="8714792" cy="5033010"/>
          </a:xfrm>
        </p:spPr>
        <p:txBody>
          <a:bodyPr/>
          <a:lstStyle/>
          <a:p>
            <a:pPr algn="ctr">
              <a:lnSpc>
                <a:spcPct val="100000"/>
              </a:lnSpc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Ambivalentie tegenover eenvormig </a:t>
            </a:r>
            <a:r>
              <a:rPr lang="nl-NL" sz="2400" dirty="0">
                <a:solidFill>
                  <a:srgbClr val="C00000"/>
                </a:solidFill>
              </a:rPr>
              <a:t>zeevervoerrecht</a:t>
            </a: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endParaRPr lang="nl-NL" sz="2400" dirty="0">
              <a:solidFill>
                <a:srgbClr val="C00000"/>
              </a:solidFill>
            </a:endParaRP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Duitse houding niet gemakkelijk te duiden</a:t>
            </a:r>
            <a:endParaRPr lang="nl-NL" sz="2400" dirty="0">
              <a:solidFill>
                <a:srgbClr val="C00000"/>
              </a:solidFill>
            </a:endParaRP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Eenvormigheid:</a:t>
            </a:r>
            <a:endParaRPr lang="nl-NL" dirty="0">
              <a:solidFill>
                <a:srgbClr val="C00000"/>
              </a:solidFill>
            </a:endParaRP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Wordt groot belang aan gehecht.</a:t>
            </a: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Grote bijdrage via wetenschap (rechtsvergelijking) en rechtspraak</a:t>
            </a: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Anderzijds: </a:t>
            </a:r>
            <a:endParaRPr lang="nl-NL" dirty="0">
              <a:solidFill>
                <a:srgbClr val="C00000"/>
              </a:solidFill>
            </a:endParaRP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“Moet niet ten koste van de kwaliteit van het Duitse recht gaan.”</a:t>
            </a:r>
            <a:endParaRPr lang="nl-NL" sz="1800" dirty="0">
              <a:solidFill>
                <a:srgbClr val="C00000"/>
              </a:solidFill>
            </a:endParaRP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Liever geen binding.</a:t>
            </a: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Duitsland als gidsland. “</a:t>
            </a:r>
            <a:r>
              <a:rPr lang="nl-NL" sz="1800" dirty="0" err="1" smtClean="0">
                <a:solidFill>
                  <a:srgbClr val="C00000"/>
                </a:solidFill>
              </a:rPr>
              <a:t>Leading</a:t>
            </a:r>
            <a:r>
              <a:rPr lang="nl-NL" sz="1800" dirty="0" smtClean="0">
                <a:solidFill>
                  <a:srgbClr val="C00000"/>
                </a:solidFill>
              </a:rPr>
              <a:t> the </a:t>
            </a:r>
            <a:r>
              <a:rPr lang="nl-NL" sz="1800" dirty="0" err="1" smtClean="0">
                <a:solidFill>
                  <a:srgbClr val="C00000"/>
                </a:solidFill>
              </a:rPr>
              <a:t>world</a:t>
            </a:r>
            <a:r>
              <a:rPr lang="nl-NL" sz="1800" dirty="0" smtClean="0">
                <a:solidFill>
                  <a:srgbClr val="C00000"/>
                </a:solidFill>
              </a:rPr>
              <a:t>?”</a:t>
            </a:r>
            <a:endParaRPr lang="nl-NL" dirty="0" smtClean="0">
              <a:solidFill>
                <a:srgbClr val="C00000"/>
              </a:solidFill>
            </a:endParaRP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Gevolgen: </a:t>
            </a:r>
            <a:endParaRPr lang="nl-NL" dirty="0">
              <a:solidFill>
                <a:srgbClr val="C00000"/>
              </a:solidFill>
            </a:endParaRP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Boek 5 HGB lijkt volgens het cafetariamodel samengesteld.</a:t>
            </a: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Willekeurige greep uit verschillende bronnen.</a:t>
            </a: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Meer disuniformiteit.</a:t>
            </a: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endParaRPr lang="nl-NL" sz="1800" dirty="0" smtClean="0">
              <a:solidFill>
                <a:srgbClr val="C00000"/>
              </a:solidFill>
            </a:endParaRP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endParaRPr lang="nl-NL" sz="1800" dirty="0" smtClean="0">
              <a:solidFill>
                <a:srgbClr val="C00000"/>
              </a:solidFill>
            </a:endParaRP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endParaRPr lang="nl-NL" sz="1800" dirty="0" smtClean="0">
              <a:solidFill>
                <a:srgbClr val="C00000"/>
              </a:solidFill>
            </a:endParaRP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endParaRPr lang="nl-NL" sz="1800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27787" y="109248"/>
            <a:ext cx="75298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Nieuw </a:t>
            </a:r>
            <a:r>
              <a:rPr lang="nl-NL" sz="2800" dirty="0">
                <a:solidFill>
                  <a:srgbClr val="C00000"/>
                </a:solidFill>
                <a:latin typeface="Museo Sans 500" panose="02000000000000000000" pitchFamily="50" charset="0"/>
              </a:rPr>
              <a:t>D</a:t>
            </a:r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uits zeerecht</a:t>
            </a:r>
            <a:endParaRPr lang="nl-NL" sz="2800" dirty="0">
              <a:solidFill>
                <a:srgbClr val="C00000"/>
              </a:solidFill>
              <a:latin typeface="Museo Sans 5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069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4"/>
          <p:cNvSpPr txBox="1">
            <a:spLocks noGrp="1"/>
          </p:cNvSpPr>
          <p:nvPr>
            <p:ph idx="1"/>
          </p:nvPr>
        </p:nvSpPr>
        <p:spPr>
          <a:xfrm>
            <a:off x="98475" y="942393"/>
            <a:ext cx="8952220" cy="5033010"/>
          </a:xfrm>
        </p:spPr>
        <p:txBody>
          <a:bodyPr/>
          <a:lstStyle/>
          <a:p>
            <a:pPr algn="ctr">
              <a:lnSpc>
                <a:spcPct val="100000"/>
              </a:lnSpc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Ambivalentie</a:t>
            </a:r>
            <a:endParaRPr lang="nl-NL" sz="2400" dirty="0">
              <a:solidFill>
                <a:srgbClr val="C00000"/>
              </a:solidFill>
            </a:endParaRP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endParaRPr lang="nl-NL" sz="2400" dirty="0">
              <a:solidFill>
                <a:srgbClr val="C00000"/>
              </a:solidFill>
            </a:endParaRP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Voorbeelden</a:t>
            </a:r>
            <a:endParaRPr lang="nl-NL" sz="2400" dirty="0">
              <a:solidFill>
                <a:srgbClr val="C00000"/>
              </a:solidFill>
            </a:endParaRP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Aansprakelijkheidsperiode </a:t>
            </a:r>
            <a:r>
              <a:rPr lang="nl-NL" dirty="0" err="1" smtClean="0">
                <a:solidFill>
                  <a:srgbClr val="C00000"/>
                </a:solidFill>
              </a:rPr>
              <a:t>zeevervoerder</a:t>
            </a:r>
            <a:r>
              <a:rPr lang="nl-NL" dirty="0" smtClean="0">
                <a:solidFill>
                  <a:srgbClr val="C00000"/>
                </a:solidFill>
              </a:rPr>
              <a:t>: van inontvangstneming tot aan aflevering van de goederen (“</a:t>
            </a:r>
            <a:r>
              <a:rPr lang="nl-NL" dirty="0" err="1" smtClean="0">
                <a:solidFill>
                  <a:srgbClr val="C00000"/>
                </a:solidFill>
              </a:rPr>
              <a:t>Obhut</a:t>
            </a:r>
            <a:r>
              <a:rPr lang="nl-NL" dirty="0" smtClean="0">
                <a:solidFill>
                  <a:srgbClr val="C00000"/>
                </a:solidFill>
              </a:rPr>
              <a:t>”), (§ 498 HGB)</a:t>
            </a: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Zo ook Hamburg Rules en RR en algemeen deel Duits vervoerrecht. (§ 425 HGB)</a:t>
            </a: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Zo niet echter: Hague Rules.</a:t>
            </a:r>
          </a:p>
          <a:p>
            <a:pPr marL="457200" lvl="1">
              <a:lnSpc>
                <a:spcPct val="100000"/>
              </a:lnSpc>
              <a:defRPr/>
            </a:pPr>
            <a:endParaRPr lang="nl-NL" sz="1800" dirty="0" smtClean="0">
              <a:solidFill>
                <a:srgbClr val="C00000"/>
              </a:solidFill>
            </a:endParaRP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Invoering figuur van uitvoerende vervoerder</a:t>
            </a:r>
            <a:r>
              <a:rPr lang="nl-NL" sz="1800" dirty="0" smtClean="0">
                <a:solidFill>
                  <a:srgbClr val="C00000"/>
                </a:solidFill>
              </a:rPr>
              <a:t> (§ 509 HGB):</a:t>
            </a:r>
            <a:endParaRPr lang="nl-NL" dirty="0">
              <a:solidFill>
                <a:srgbClr val="C00000"/>
              </a:solidFill>
            </a:endParaRPr>
          </a:p>
          <a:p>
            <a:pPr marL="1371600" lvl="2" indent="-457200" algn="just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Sluit aan bij rechtsontwikkeling in vervoerrecht (Hamburg Rules, RR, Montreal, CIM, CMNI), maar wijkt af van Hague Rules.</a:t>
            </a:r>
          </a:p>
          <a:p>
            <a:pPr marL="1371600" lvl="2" indent="-457200" algn="just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Definitie is zo ruim (“</a:t>
            </a:r>
            <a:r>
              <a:rPr lang="nl-NL" sz="1800" dirty="0" err="1">
                <a:solidFill>
                  <a:srgbClr val="C00000"/>
                </a:solidFill>
              </a:rPr>
              <a:t>Wird</a:t>
            </a:r>
            <a:r>
              <a:rPr lang="nl-NL" sz="1800" dirty="0">
                <a:solidFill>
                  <a:srgbClr val="C00000"/>
                </a:solidFill>
              </a:rPr>
              <a:t> die </a:t>
            </a:r>
            <a:r>
              <a:rPr lang="nl-NL" sz="1800" dirty="0" err="1">
                <a:solidFill>
                  <a:srgbClr val="C00000"/>
                </a:solidFill>
              </a:rPr>
              <a:t>Beförderung</a:t>
            </a:r>
            <a:r>
              <a:rPr lang="nl-NL" sz="1800" dirty="0">
                <a:solidFill>
                  <a:srgbClr val="C00000"/>
                </a:solidFill>
              </a:rPr>
              <a:t> </a:t>
            </a:r>
            <a:r>
              <a:rPr lang="nl-NL" sz="1800" dirty="0" err="1">
                <a:solidFill>
                  <a:srgbClr val="C00000"/>
                </a:solidFill>
              </a:rPr>
              <a:t>ganz</a:t>
            </a:r>
            <a:r>
              <a:rPr lang="nl-NL" sz="1800" dirty="0">
                <a:solidFill>
                  <a:srgbClr val="C00000"/>
                </a:solidFill>
              </a:rPr>
              <a:t> </a:t>
            </a:r>
            <a:r>
              <a:rPr lang="nl-NL" sz="1800" dirty="0" err="1">
                <a:solidFill>
                  <a:srgbClr val="C00000"/>
                </a:solidFill>
              </a:rPr>
              <a:t>oder</a:t>
            </a:r>
            <a:r>
              <a:rPr lang="nl-NL" sz="1800" dirty="0">
                <a:solidFill>
                  <a:srgbClr val="C00000"/>
                </a:solidFill>
              </a:rPr>
              <a:t> </a:t>
            </a:r>
            <a:r>
              <a:rPr lang="nl-NL" sz="1800" dirty="0" err="1" smtClean="0">
                <a:solidFill>
                  <a:srgbClr val="C00000"/>
                </a:solidFill>
              </a:rPr>
              <a:t>teilweise</a:t>
            </a:r>
            <a:r>
              <a:rPr lang="nl-NL" sz="1800" dirty="0" smtClean="0">
                <a:solidFill>
                  <a:srgbClr val="C00000"/>
                </a:solidFill>
              </a:rPr>
              <a:t> </a:t>
            </a:r>
            <a:r>
              <a:rPr lang="nl-NL" sz="1800" dirty="0" err="1">
                <a:solidFill>
                  <a:srgbClr val="C00000"/>
                </a:solidFill>
              </a:rPr>
              <a:t>durch</a:t>
            </a:r>
            <a:r>
              <a:rPr lang="nl-NL" sz="1800" dirty="0">
                <a:solidFill>
                  <a:srgbClr val="C00000"/>
                </a:solidFill>
              </a:rPr>
              <a:t> </a:t>
            </a:r>
            <a:r>
              <a:rPr lang="nl-NL" sz="1800" dirty="0" err="1">
                <a:solidFill>
                  <a:srgbClr val="C00000"/>
                </a:solidFill>
              </a:rPr>
              <a:t>einen</a:t>
            </a:r>
            <a:r>
              <a:rPr lang="nl-NL" sz="1800" dirty="0">
                <a:solidFill>
                  <a:srgbClr val="C00000"/>
                </a:solidFill>
              </a:rPr>
              <a:t> </a:t>
            </a:r>
            <a:r>
              <a:rPr lang="nl-NL" sz="1800" b="1" i="1" dirty="0" err="1">
                <a:solidFill>
                  <a:srgbClr val="C00000"/>
                </a:solidFill>
              </a:rPr>
              <a:t>Dritten</a:t>
            </a:r>
            <a:r>
              <a:rPr lang="nl-NL" sz="1800" dirty="0">
                <a:solidFill>
                  <a:srgbClr val="C00000"/>
                </a:solidFill>
              </a:rPr>
              <a:t> </a:t>
            </a:r>
            <a:r>
              <a:rPr lang="nl-NL" sz="1800" dirty="0" err="1" smtClean="0">
                <a:solidFill>
                  <a:srgbClr val="C00000"/>
                </a:solidFill>
              </a:rPr>
              <a:t>ausgeführt</a:t>
            </a:r>
            <a:r>
              <a:rPr lang="nl-NL" sz="1800" dirty="0" smtClean="0">
                <a:solidFill>
                  <a:srgbClr val="C00000"/>
                </a:solidFill>
              </a:rPr>
              <a:t>”) dat </a:t>
            </a:r>
            <a:r>
              <a:rPr lang="nl-NL" sz="1800" dirty="0">
                <a:solidFill>
                  <a:srgbClr val="C00000"/>
                </a:solidFill>
              </a:rPr>
              <a:t>§ 509 HGB </a:t>
            </a:r>
            <a:r>
              <a:rPr lang="nl-NL" sz="1800" dirty="0" smtClean="0">
                <a:solidFill>
                  <a:srgbClr val="C00000"/>
                </a:solidFill>
              </a:rPr>
              <a:t>ook toepasselijk is op </a:t>
            </a:r>
            <a:r>
              <a:rPr lang="nl-NL" sz="1800" dirty="0" err="1" smtClean="0">
                <a:solidFill>
                  <a:srgbClr val="C00000"/>
                </a:solidFill>
              </a:rPr>
              <a:t>stuwa-door</a:t>
            </a:r>
            <a:r>
              <a:rPr lang="nl-NL" sz="1800" dirty="0" smtClean="0">
                <a:solidFill>
                  <a:srgbClr val="C00000"/>
                </a:solidFill>
              </a:rPr>
              <a:t>, die laadt of lost, op terminal die lading in opslag heeft voor en na het zeevervoer en op de scheepseigenaar van een “</a:t>
            </a:r>
            <a:r>
              <a:rPr lang="nl-NL" sz="1800" dirty="0" err="1" smtClean="0">
                <a:solidFill>
                  <a:srgbClr val="C00000"/>
                </a:solidFill>
              </a:rPr>
              <a:t>feeder</a:t>
            </a:r>
            <a:r>
              <a:rPr lang="nl-NL" sz="1800" dirty="0" smtClean="0">
                <a:solidFill>
                  <a:srgbClr val="C00000"/>
                </a:solidFill>
              </a:rPr>
              <a:t> </a:t>
            </a:r>
            <a:r>
              <a:rPr lang="nl-NL" sz="1800" dirty="0" err="1" smtClean="0">
                <a:solidFill>
                  <a:srgbClr val="C00000"/>
                </a:solidFill>
              </a:rPr>
              <a:t>vessel</a:t>
            </a:r>
            <a:r>
              <a:rPr lang="nl-NL" sz="1800" dirty="0" smtClean="0">
                <a:solidFill>
                  <a:srgbClr val="C00000"/>
                </a:solidFill>
              </a:rPr>
              <a:t>”.</a:t>
            </a:r>
            <a:endParaRPr lang="nl-NL" sz="1800" dirty="0">
              <a:solidFill>
                <a:srgbClr val="C00000"/>
              </a:solidFill>
            </a:endParaRP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endParaRPr lang="nl-NL" sz="1800" dirty="0" smtClean="0">
              <a:solidFill>
                <a:srgbClr val="C00000"/>
              </a:solidFill>
            </a:endParaRP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endParaRPr lang="nl-NL" sz="1800" dirty="0" smtClean="0">
              <a:solidFill>
                <a:srgbClr val="C00000"/>
              </a:solidFill>
            </a:endParaRP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endParaRPr lang="nl-NL" sz="1800" dirty="0" smtClean="0">
              <a:solidFill>
                <a:srgbClr val="C00000"/>
              </a:solidFill>
            </a:endParaRP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endParaRPr lang="nl-NL" sz="1800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27787" y="109248"/>
            <a:ext cx="75298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Nieuw </a:t>
            </a:r>
            <a:r>
              <a:rPr lang="nl-NL" sz="2800" dirty="0">
                <a:solidFill>
                  <a:srgbClr val="C00000"/>
                </a:solidFill>
                <a:latin typeface="Museo Sans 500" panose="02000000000000000000" pitchFamily="50" charset="0"/>
              </a:rPr>
              <a:t>D</a:t>
            </a:r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uits zeerecht</a:t>
            </a:r>
            <a:endParaRPr lang="nl-NL" sz="2800" dirty="0">
              <a:solidFill>
                <a:srgbClr val="C00000"/>
              </a:solidFill>
              <a:latin typeface="Museo Sans 5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004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4"/>
          <p:cNvSpPr txBox="1">
            <a:spLocks noGrp="1"/>
          </p:cNvSpPr>
          <p:nvPr>
            <p:ph idx="1"/>
          </p:nvPr>
        </p:nvSpPr>
        <p:spPr>
          <a:xfrm>
            <a:off x="168812" y="942393"/>
            <a:ext cx="8881882" cy="5033010"/>
          </a:xfrm>
        </p:spPr>
        <p:txBody>
          <a:bodyPr/>
          <a:lstStyle/>
          <a:p>
            <a:pPr algn="ctr">
              <a:lnSpc>
                <a:spcPct val="100000"/>
              </a:lnSpc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Ambivalentie</a:t>
            </a:r>
            <a:endParaRPr lang="nl-NL" sz="2400" dirty="0">
              <a:solidFill>
                <a:srgbClr val="C00000"/>
              </a:solidFill>
            </a:endParaRP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endParaRPr lang="nl-NL" sz="2400" dirty="0">
              <a:solidFill>
                <a:srgbClr val="C00000"/>
              </a:solidFill>
            </a:endParaRP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Voorbeelden</a:t>
            </a:r>
            <a:endParaRPr lang="nl-NL" sz="2400" dirty="0">
              <a:solidFill>
                <a:srgbClr val="C00000"/>
              </a:solidFill>
            </a:endParaRP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Regeling beschikkingsrecht (right of control) §491, §492 §520 HGB) onder vervoerovereenkomst:</a:t>
            </a: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Gebaseerd op algemene deel Duits vervoerrecht (§ 418 HGB), dat steunt op art. 12 CMR. Niet op de RR.</a:t>
            </a: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Niet geregeld in: Hague Rules en Hamburg Rules.</a:t>
            </a: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endParaRPr lang="nl-NL" sz="1800" dirty="0" smtClean="0">
              <a:solidFill>
                <a:srgbClr val="C00000"/>
              </a:solidFill>
            </a:endParaRP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Afschaffing van wettelijke exceptie voor nautische fout en brand (§ 499 HGB)</a:t>
            </a:r>
            <a:endParaRPr lang="nl-NL" dirty="0">
              <a:solidFill>
                <a:srgbClr val="C00000"/>
              </a:solidFill>
            </a:endParaRP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Lijkt nog meest op systeem van art. 17 (3) RR.</a:t>
            </a: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Duidelijk anders: art. 5 Hamburg Rules of Boek 4 HGB in § 425 en § 426 HGB (gebaseerd op art. 17 CMR).</a:t>
            </a: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Onverenigbaar met Hague Rules, waar Duitsland nog altijd partij bij is.</a:t>
            </a: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endParaRPr lang="nl-NL" sz="1800" dirty="0" smtClean="0">
              <a:solidFill>
                <a:srgbClr val="C00000"/>
              </a:solidFill>
            </a:endParaRP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endParaRPr lang="nl-NL" sz="1800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27787" y="109248"/>
            <a:ext cx="75298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Nieuw </a:t>
            </a:r>
            <a:r>
              <a:rPr lang="nl-NL" sz="2800" dirty="0">
                <a:solidFill>
                  <a:srgbClr val="C00000"/>
                </a:solidFill>
                <a:latin typeface="Museo Sans 500" panose="02000000000000000000" pitchFamily="50" charset="0"/>
              </a:rPr>
              <a:t>D</a:t>
            </a:r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uits zeerecht</a:t>
            </a:r>
            <a:endParaRPr lang="nl-NL" sz="2800" dirty="0">
              <a:solidFill>
                <a:srgbClr val="C00000"/>
              </a:solidFill>
              <a:latin typeface="Museo Sans 5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380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4"/>
          <p:cNvSpPr txBox="1">
            <a:spLocks noGrp="1"/>
          </p:cNvSpPr>
          <p:nvPr>
            <p:ph idx="1"/>
          </p:nvPr>
        </p:nvSpPr>
        <p:spPr>
          <a:xfrm>
            <a:off x="168812" y="942393"/>
            <a:ext cx="8881882" cy="5033010"/>
          </a:xfrm>
        </p:spPr>
        <p:txBody>
          <a:bodyPr/>
          <a:lstStyle/>
          <a:p>
            <a:pPr algn="ctr">
              <a:lnSpc>
                <a:spcPct val="100000"/>
              </a:lnSpc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Ambivalentie</a:t>
            </a:r>
            <a:endParaRPr lang="nl-NL" sz="2400" dirty="0">
              <a:solidFill>
                <a:srgbClr val="C00000"/>
              </a:solidFill>
            </a:endParaRP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endParaRPr lang="nl-NL" sz="2400" dirty="0">
              <a:solidFill>
                <a:srgbClr val="C00000"/>
              </a:solidFill>
            </a:endParaRP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Voorbeelden</a:t>
            </a:r>
            <a:endParaRPr lang="nl-NL" sz="2400" dirty="0">
              <a:solidFill>
                <a:srgbClr val="C00000"/>
              </a:solidFill>
            </a:endParaRP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Geen regeling van vertragingsschade:</a:t>
            </a: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Wel voorgesteld door deskundigengroep, maar niet gerealiseerd.</a:t>
            </a: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Evenals Hague Rules, maar anders dan art. 5 Hamburg Rules, art. 21 RR en § 425 HGB.</a:t>
            </a: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endParaRPr lang="nl-NL" sz="1800" dirty="0" smtClean="0">
              <a:solidFill>
                <a:srgbClr val="C00000"/>
              </a:solidFill>
            </a:endParaRP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Evenmin verhoging van de limieten (§ 504 HGB):</a:t>
            </a:r>
            <a:endParaRPr lang="nl-NL" dirty="0">
              <a:solidFill>
                <a:srgbClr val="C00000"/>
              </a:solidFill>
            </a:endParaRP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Deskundigengroep had voorgesteld om te verhogen tot 3 SDR per kg en 875 SDR per collo.</a:t>
            </a: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endParaRPr lang="nl-NL" sz="1800" dirty="0" smtClean="0">
              <a:solidFill>
                <a:srgbClr val="C00000"/>
              </a:solidFill>
            </a:endParaRP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endParaRPr lang="nl-NL" sz="1800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27787" y="109248"/>
            <a:ext cx="75298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Nieuw </a:t>
            </a:r>
            <a:r>
              <a:rPr lang="nl-NL" sz="2800" dirty="0">
                <a:solidFill>
                  <a:srgbClr val="C00000"/>
                </a:solidFill>
                <a:latin typeface="Museo Sans 500" panose="02000000000000000000" pitchFamily="50" charset="0"/>
              </a:rPr>
              <a:t>D</a:t>
            </a:r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uits zeerecht</a:t>
            </a:r>
            <a:endParaRPr lang="nl-NL" sz="2800" dirty="0">
              <a:solidFill>
                <a:srgbClr val="C00000"/>
              </a:solidFill>
              <a:latin typeface="Museo Sans 5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436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4"/>
          <p:cNvSpPr txBox="1">
            <a:spLocks noGrp="1"/>
          </p:cNvSpPr>
          <p:nvPr>
            <p:ph idx="1"/>
          </p:nvPr>
        </p:nvSpPr>
        <p:spPr>
          <a:xfrm>
            <a:off x="1" y="745588"/>
            <a:ext cx="9050694" cy="5229815"/>
          </a:xfrm>
        </p:spPr>
        <p:txBody>
          <a:bodyPr/>
          <a:lstStyle/>
          <a:p>
            <a:pPr algn="ctr">
              <a:lnSpc>
                <a:spcPct val="100000"/>
              </a:lnSpc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Dwingend </a:t>
            </a:r>
            <a:r>
              <a:rPr lang="nl-NL" sz="2400" dirty="0">
                <a:solidFill>
                  <a:srgbClr val="C00000"/>
                </a:solidFill>
              </a:rPr>
              <a:t>rechtelijk karakter</a:t>
            </a:r>
          </a:p>
          <a:p>
            <a:pPr>
              <a:lnSpc>
                <a:spcPct val="100000"/>
              </a:lnSpc>
              <a:defRPr/>
            </a:pPr>
            <a:endParaRPr lang="nl-NL" sz="1800" dirty="0">
              <a:solidFill>
                <a:srgbClr val="C00000"/>
              </a:solidFill>
            </a:endParaRP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Partijautonomie en vormvereiste</a:t>
            </a: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Evenals in algemene Duitse vervoerrecht (§ 449 HGB) is dwingend recht losgelaten en vervangen door algemeen vormvereiste (in § 512 (1) HGB) waaraan afwijkende bedingen moeten voldoen:  </a:t>
            </a:r>
            <a:endParaRPr lang="nl-NL" dirty="0">
              <a:solidFill>
                <a:srgbClr val="C00000"/>
              </a:solidFill>
            </a:endParaRP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>
                <a:solidFill>
                  <a:srgbClr val="C00000"/>
                </a:solidFill>
              </a:rPr>
              <a:t>I</a:t>
            </a:r>
            <a:r>
              <a:rPr lang="nl-NL" sz="1800" dirty="0" smtClean="0">
                <a:solidFill>
                  <a:srgbClr val="C00000"/>
                </a:solidFill>
              </a:rPr>
              <a:t>n detail (“</a:t>
            </a:r>
            <a:r>
              <a:rPr lang="nl-NL" sz="1800" dirty="0" err="1" smtClean="0">
                <a:solidFill>
                  <a:srgbClr val="C00000"/>
                </a:solidFill>
              </a:rPr>
              <a:t>im</a:t>
            </a:r>
            <a:r>
              <a:rPr lang="nl-NL" sz="1800" dirty="0" smtClean="0">
                <a:solidFill>
                  <a:srgbClr val="C00000"/>
                </a:solidFill>
              </a:rPr>
              <a:t> </a:t>
            </a:r>
            <a:r>
              <a:rPr lang="nl-NL" sz="1800" dirty="0" err="1" smtClean="0">
                <a:solidFill>
                  <a:srgbClr val="C00000"/>
                </a:solidFill>
              </a:rPr>
              <a:t>Einzelnen</a:t>
            </a:r>
            <a:r>
              <a:rPr lang="nl-NL" sz="1800" dirty="0" smtClean="0">
                <a:solidFill>
                  <a:srgbClr val="C00000"/>
                </a:solidFill>
              </a:rPr>
              <a:t>”) </a:t>
            </a:r>
            <a:r>
              <a:rPr lang="nl-NL" sz="1800" dirty="0" err="1" smtClean="0">
                <a:solidFill>
                  <a:srgbClr val="C00000"/>
                </a:solidFill>
              </a:rPr>
              <a:t>uitonderhandeld</a:t>
            </a:r>
            <a:r>
              <a:rPr lang="nl-NL" sz="1800" dirty="0" smtClean="0">
                <a:solidFill>
                  <a:srgbClr val="C00000"/>
                </a:solidFill>
              </a:rPr>
              <a:t> contract. Kan voor meerdere gelijksoortige contracten tussen dezelfde pp. gesloten worden.</a:t>
            </a: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Geldt ook voor cognossementen, </a:t>
            </a:r>
            <a:r>
              <a:rPr lang="nl-NL" sz="1800" dirty="0" smtClean="0">
                <a:solidFill>
                  <a:srgbClr val="C00000"/>
                </a:solidFill>
              </a:rPr>
              <a:t>(</a:t>
            </a:r>
            <a:r>
              <a:rPr lang="nl-NL" sz="1800" dirty="0" smtClean="0">
                <a:solidFill>
                  <a:srgbClr val="C00000"/>
                </a:solidFill>
              </a:rPr>
              <a:t>§ 525 HGB), maar niet </a:t>
            </a:r>
            <a:r>
              <a:rPr lang="nl-NL" sz="1800" dirty="0" err="1" smtClean="0">
                <a:solidFill>
                  <a:srgbClr val="C00000"/>
                </a:solidFill>
              </a:rPr>
              <a:t>tegenwerpbaar</a:t>
            </a:r>
            <a:r>
              <a:rPr lang="nl-NL" sz="1800" dirty="0" smtClean="0">
                <a:solidFill>
                  <a:srgbClr val="C00000"/>
                </a:solidFill>
              </a:rPr>
              <a:t> aan derde-houder (§ 525 2</a:t>
            </a:r>
            <a:r>
              <a:rPr lang="nl-NL" sz="1800" baseline="30000" dirty="0" smtClean="0">
                <a:solidFill>
                  <a:srgbClr val="C00000"/>
                </a:solidFill>
              </a:rPr>
              <a:t>e</a:t>
            </a:r>
            <a:r>
              <a:rPr lang="nl-NL" sz="1800" dirty="0" smtClean="0">
                <a:solidFill>
                  <a:srgbClr val="C00000"/>
                </a:solidFill>
              </a:rPr>
              <a:t> zin HGB).</a:t>
            </a: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“</a:t>
            </a:r>
            <a:r>
              <a:rPr lang="nl-NL" sz="1800" dirty="0" err="1" smtClean="0">
                <a:solidFill>
                  <a:srgbClr val="C00000"/>
                </a:solidFill>
              </a:rPr>
              <a:t>Before</a:t>
            </a:r>
            <a:r>
              <a:rPr lang="nl-NL" sz="1800" dirty="0" smtClean="0">
                <a:solidFill>
                  <a:srgbClr val="C00000"/>
                </a:solidFill>
              </a:rPr>
              <a:t> </a:t>
            </a:r>
            <a:r>
              <a:rPr lang="nl-NL" sz="1800" dirty="0" err="1" smtClean="0">
                <a:solidFill>
                  <a:srgbClr val="C00000"/>
                </a:solidFill>
              </a:rPr>
              <a:t>and</a:t>
            </a:r>
            <a:r>
              <a:rPr lang="nl-NL" sz="1800" dirty="0" smtClean="0">
                <a:solidFill>
                  <a:srgbClr val="C00000"/>
                </a:solidFill>
              </a:rPr>
              <a:t> </a:t>
            </a:r>
            <a:r>
              <a:rPr lang="nl-NL" sz="1800" dirty="0" err="1" smtClean="0">
                <a:solidFill>
                  <a:srgbClr val="C00000"/>
                </a:solidFill>
              </a:rPr>
              <a:t>after</a:t>
            </a:r>
            <a:r>
              <a:rPr lang="nl-NL" sz="1800" dirty="0" smtClean="0">
                <a:solidFill>
                  <a:srgbClr val="C00000"/>
                </a:solidFill>
              </a:rPr>
              <a:t>” clause in cognossement ongeldig.</a:t>
            </a: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endParaRPr lang="nl-NL" dirty="0" smtClean="0">
              <a:solidFill>
                <a:srgbClr val="C00000"/>
              </a:solidFill>
            </a:endParaRP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Uitzondering:  </a:t>
            </a:r>
            <a:endParaRPr lang="nl-NL" dirty="0">
              <a:solidFill>
                <a:srgbClr val="C00000"/>
              </a:solidFill>
            </a:endParaRP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>
                <a:solidFill>
                  <a:srgbClr val="C00000"/>
                </a:solidFill>
              </a:rPr>
              <a:t>V</a:t>
            </a:r>
            <a:r>
              <a:rPr lang="nl-NL" sz="1800" dirty="0" smtClean="0">
                <a:solidFill>
                  <a:srgbClr val="C00000"/>
                </a:solidFill>
              </a:rPr>
              <a:t>ormvereiste geldt </a:t>
            </a:r>
            <a:r>
              <a:rPr lang="nl-NL" sz="1800" dirty="0">
                <a:solidFill>
                  <a:srgbClr val="C00000"/>
                </a:solidFill>
              </a:rPr>
              <a:t>niet voor zover </a:t>
            </a:r>
            <a:r>
              <a:rPr lang="nl-NL" sz="1800" dirty="0" smtClean="0">
                <a:solidFill>
                  <a:srgbClr val="C00000"/>
                </a:solidFill>
              </a:rPr>
              <a:t>pp. </a:t>
            </a:r>
            <a:r>
              <a:rPr lang="nl-NL" sz="1800" dirty="0">
                <a:solidFill>
                  <a:srgbClr val="C00000"/>
                </a:solidFill>
              </a:rPr>
              <a:t>bij beding </a:t>
            </a:r>
            <a:r>
              <a:rPr lang="nl-NL" sz="1800" dirty="0" smtClean="0">
                <a:solidFill>
                  <a:srgbClr val="C00000"/>
                </a:solidFill>
              </a:rPr>
              <a:t>in </a:t>
            </a:r>
            <a:r>
              <a:rPr lang="nl-NL" sz="1800" dirty="0">
                <a:solidFill>
                  <a:srgbClr val="C00000"/>
                </a:solidFill>
              </a:rPr>
              <a:t>cognossement of de zeevrachtbrief </a:t>
            </a:r>
            <a:r>
              <a:rPr lang="nl-NL" sz="1800" dirty="0" smtClean="0">
                <a:solidFill>
                  <a:srgbClr val="C00000"/>
                </a:solidFill>
              </a:rPr>
              <a:t>hogere </a:t>
            </a:r>
            <a:r>
              <a:rPr lang="nl-NL" sz="1800" dirty="0">
                <a:solidFill>
                  <a:srgbClr val="C00000"/>
                </a:solidFill>
              </a:rPr>
              <a:t>limiet hebben bedongen of </a:t>
            </a:r>
            <a:r>
              <a:rPr lang="nl-NL" sz="1800" dirty="0" smtClean="0">
                <a:solidFill>
                  <a:srgbClr val="C00000"/>
                </a:solidFill>
              </a:rPr>
              <a:t>bij </a:t>
            </a:r>
            <a:r>
              <a:rPr lang="nl-NL" sz="1800" dirty="0" err="1" smtClean="0">
                <a:solidFill>
                  <a:srgbClr val="C00000"/>
                </a:solidFill>
              </a:rPr>
              <a:t>exoneratie</a:t>
            </a:r>
            <a:r>
              <a:rPr lang="nl-NL" sz="1800" dirty="0" smtClean="0">
                <a:solidFill>
                  <a:srgbClr val="C00000"/>
                </a:solidFill>
              </a:rPr>
              <a:t> voor schuld </a:t>
            </a:r>
            <a:r>
              <a:rPr lang="nl-NL" sz="1800" dirty="0">
                <a:solidFill>
                  <a:srgbClr val="C00000"/>
                </a:solidFill>
              </a:rPr>
              <a:t>van </a:t>
            </a:r>
            <a:r>
              <a:rPr lang="nl-NL" sz="1800" dirty="0" smtClean="0">
                <a:solidFill>
                  <a:srgbClr val="C00000"/>
                </a:solidFill>
              </a:rPr>
              <a:t>onderge­schikten/bemanning </a:t>
            </a:r>
            <a:r>
              <a:rPr lang="nl-NL" sz="1800" dirty="0">
                <a:solidFill>
                  <a:srgbClr val="C00000"/>
                </a:solidFill>
              </a:rPr>
              <a:t>bij de navigatie of </a:t>
            </a:r>
            <a:r>
              <a:rPr lang="nl-NL" sz="1800" dirty="0" smtClean="0">
                <a:solidFill>
                  <a:srgbClr val="C00000"/>
                </a:solidFill>
              </a:rPr>
              <a:t>behandeling </a:t>
            </a:r>
            <a:r>
              <a:rPr lang="nl-NL" sz="1800" dirty="0">
                <a:solidFill>
                  <a:srgbClr val="C00000"/>
                </a:solidFill>
              </a:rPr>
              <a:t>van </a:t>
            </a:r>
            <a:r>
              <a:rPr lang="nl-NL" sz="1800" dirty="0" smtClean="0">
                <a:solidFill>
                  <a:srgbClr val="C00000"/>
                </a:solidFill>
              </a:rPr>
              <a:t>schip. </a:t>
            </a:r>
            <a:r>
              <a:rPr lang="nl-NL" sz="1800" dirty="0">
                <a:solidFill>
                  <a:srgbClr val="C00000"/>
                </a:solidFill>
              </a:rPr>
              <a:t>(§ 512 (2) HGB).</a:t>
            </a:r>
            <a:endParaRPr lang="nl-NL" sz="1800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27787" y="109248"/>
            <a:ext cx="75298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Nieuw </a:t>
            </a:r>
            <a:r>
              <a:rPr lang="nl-NL" sz="2800" dirty="0">
                <a:solidFill>
                  <a:srgbClr val="C00000"/>
                </a:solidFill>
                <a:latin typeface="Museo Sans 500" panose="02000000000000000000" pitchFamily="50" charset="0"/>
              </a:rPr>
              <a:t>D</a:t>
            </a:r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uits zeerecht</a:t>
            </a:r>
            <a:endParaRPr lang="nl-NL" sz="2800" dirty="0">
              <a:solidFill>
                <a:srgbClr val="C00000"/>
              </a:solidFill>
              <a:latin typeface="Museo Sans 5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699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4"/>
          <p:cNvSpPr txBox="1">
            <a:spLocks noGrp="1"/>
          </p:cNvSpPr>
          <p:nvPr>
            <p:ph idx="1"/>
          </p:nvPr>
        </p:nvSpPr>
        <p:spPr>
          <a:xfrm>
            <a:off x="335902" y="942393"/>
            <a:ext cx="8714792" cy="5033010"/>
          </a:xfrm>
        </p:spPr>
        <p:txBody>
          <a:bodyPr/>
          <a:lstStyle/>
          <a:p>
            <a:pPr algn="ctr">
              <a:lnSpc>
                <a:spcPct val="100000"/>
              </a:lnSpc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Vervoersdocumenten</a:t>
            </a:r>
            <a:endParaRPr lang="nl-NL" sz="2400" dirty="0">
              <a:solidFill>
                <a:srgbClr val="C00000"/>
              </a:solidFill>
            </a:endParaRP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endParaRPr lang="nl-NL" sz="2400" dirty="0">
              <a:solidFill>
                <a:srgbClr val="C00000"/>
              </a:solidFill>
            </a:endParaRP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Zeevrachtbrieven</a:t>
            </a:r>
            <a:endParaRPr lang="nl-NL" sz="2400" dirty="0">
              <a:solidFill>
                <a:srgbClr val="C00000"/>
              </a:solidFill>
            </a:endParaRP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Wettelijke regeling (§ 526 HGB)</a:t>
            </a: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Zelfde inhoud als cognossement (§ 515 HGB)</a:t>
            </a: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Zelfde bewijskracht als cognossement (§ 517 HGB)</a:t>
            </a:r>
            <a:endParaRPr lang="nl-NL" dirty="0">
              <a:solidFill>
                <a:srgbClr val="C00000"/>
              </a:solidFill>
            </a:endParaRP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Omdat zeevrachtbrief </a:t>
            </a:r>
            <a:r>
              <a:rPr lang="nl-NL" dirty="0" smtClean="0">
                <a:solidFill>
                  <a:srgbClr val="230BB5"/>
                </a:solidFill>
              </a:rPr>
              <a:t>geen waardepapier </a:t>
            </a:r>
            <a:r>
              <a:rPr lang="nl-NL" dirty="0" smtClean="0">
                <a:solidFill>
                  <a:srgbClr val="C00000"/>
                </a:solidFill>
              </a:rPr>
              <a:t>is geldt echter niet: </a:t>
            </a:r>
            <a:endParaRPr lang="nl-NL" dirty="0">
              <a:solidFill>
                <a:srgbClr val="C00000"/>
              </a:solidFill>
            </a:endParaRP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>
                <a:solidFill>
                  <a:srgbClr val="C00000"/>
                </a:solidFill>
              </a:rPr>
              <a:t>D</a:t>
            </a:r>
            <a:r>
              <a:rPr lang="nl-NL" sz="1800" dirty="0" smtClean="0">
                <a:solidFill>
                  <a:srgbClr val="C00000"/>
                </a:solidFill>
              </a:rPr>
              <a:t>e verweermiddelenregel (§ 522 HGB)</a:t>
            </a: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De “</a:t>
            </a:r>
            <a:r>
              <a:rPr lang="nl-NL" sz="1800" dirty="0" err="1" smtClean="0">
                <a:solidFill>
                  <a:srgbClr val="C00000"/>
                </a:solidFill>
              </a:rPr>
              <a:t>Skripturhaftung</a:t>
            </a:r>
            <a:r>
              <a:rPr lang="nl-NL" sz="1800" dirty="0" smtClean="0">
                <a:solidFill>
                  <a:srgbClr val="C00000"/>
                </a:solidFill>
              </a:rPr>
              <a:t>” (§ 523 HGB).</a:t>
            </a:r>
          </a:p>
          <a:p>
            <a:pPr marL="914400" lvl="2">
              <a:lnSpc>
                <a:spcPct val="100000"/>
              </a:lnSpc>
              <a:defRPr/>
            </a:pPr>
            <a:endParaRPr lang="nl-NL" sz="1800" dirty="0">
              <a:solidFill>
                <a:srgbClr val="C00000"/>
              </a:solidFill>
            </a:endParaRP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Erkenning elektronisch equivalent:</a:t>
            </a:r>
            <a:endParaRPr lang="nl-NL" sz="2400" dirty="0">
              <a:solidFill>
                <a:srgbClr val="C00000"/>
              </a:solidFill>
            </a:endParaRP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Zeevrachtbrief (§ 426 (4) HGB)</a:t>
            </a: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Cognossement (§ 516 (2) HGB)</a:t>
            </a:r>
            <a:endParaRPr lang="nl-NL" dirty="0" smtClean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27787" y="109248"/>
            <a:ext cx="75298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Nieuw </a:t>
            </a:r>
            <a:r>
              <a:rPr lang="nl-NL" sz="2800" dirty="0">
                <a:solidFill>
                  <a:srgbClr val="C00000"/>
                </a:solidFill>
                <a:latin typeface="Museo Sans 500" panose="02000000000000000000" pitchFamily="50" charset="0"/>
              </a:rPr>
              <a:t>D</a:t>
            </a:r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uits zeerecht</a:t>
            </a:r>
            <a:endParaRPr lang="nl-NL" sz="2800" dirty="0">
              <a:solidFill>
                <a:srgbClr val="C00000"/>
              </a:solidFill>
              <a:latin typeface="Museo Sans 5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769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4"/>
          <p:cNvSpPr txBox="1">
            <a:spLocks noGrp="1"/>
          </p:cNvSpPr>
          <p:nvPr>
            <p:ph idx="1"/>
          </p:nvPr>
        </p:nvSpPr>
        <p:spPr>
          <a:xfrm>
            <a:off x="112542" y="773722"/>
            <a:ext cx="8938152" cy="6084277"/>
          </a:xfrm>
        </p:spPr>
        <p:txBody>
          <a:bodyPr/>
          <a:lstStyle/>
          <a:p>
            <a:pPr algn="ctr">
              <a:lnSpc>
                <a:spcPct val="100000"/>
              </a:lnSpc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Opbouw</a:t>
            </a:r>
            <a:endParaRPr lang="nl-NL" sz="2400" dirty="0">
              <a:solidFill>
                <a:srgbClr val="C00000"/>
              </a:solidFill>
            </a:endParaRP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Inleiding</a:t>
            </a:r>
            <a:endParaRPr lang="nl-NL" sz="2400" dirty="0">
              <a:solidFill>
                <a:srgbClr val="C00000"/>
              </a:solidFill>
            </a:endParaRP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Totstandkoming</a:t>
            </a: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Structuur HGB</a:t>
            </a: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Terminologie</a:t>
            </a:r>
            <a:endParaRPr lang="nl-NL" dirty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  <a:defRPr/>
            </a:pPr>
            <a:endParaRPr lang="nl-NL" sz="2400" dirty="0" smtClean="0">
              <a:solidFill>
                <a:srgbClr val="C00000"/>
              </a:solidFill>
            </a:endParaRP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Doel: modernisering</a:t>
            </a:r>
            <a:endParaRPr lang="nl-NL" sz="2400" dirty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  <a:defRPr/>
            </a:pPr>
            <a:endParaRPr lang="nl-NL" sz="2400" dirty="0" smtClean="0">
              <a:solidFill>
                <a:srgbClr val="C00000"/>
              </a:solidFill>
            </a:endParaRP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Ambivalentie tegenover eenvormig zeevervoerrecht</a:t>
            </a:r>
          </a:p>
          <a:p>
            <a:pPr>
              <a:lnSpc>
                <a:spcPct val="100000"/>
              </a:lnSpc>
              <a:defRPr/>
            </a:pPr>
            <a:endParaRPr lang="nl-NL" sz="2400" dirty="0" smtClean="0">
              <a:solidFill>
                <a:srgbClr val="C00000"/>
              </a:solidFill>
            </a:endParaRP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Dwingend rechtelijk karakter</a:t>
            </a:r>
            <a:endParaRPr lang="nl-NL" sz="2400" dirty="0" smtClean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  <a:defRPr/>
            </a:pPr>
            <a:endParaRPr lang="nl-NL" sz="2400" dirty="0" smtClean="0">
              <a:solidFill>
                <a:srgbClr val="C00000"/>
              </a:solidFill>
            </a:endParaRP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Vervoersdocumenten</a:t>
            </a: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>
                <a:solidFill>
                  <a:srgbClr val="C00000"/>
                </a:solidFill>
              </a:rPr>
              <a:t>Algemeen</a:t>
            </a: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>
                <a:solidFill>
                  <a:srgbClr val="C00000"/>
                </a:solidFill>
              </a:rPr>
              <a:t>Cognossement</a:t>
            </a:r>
          </a:p>
          <a:p>
            <a:pPr>
              <a:lnSpc>
                <a:spcPct val="100000"/>
              </a:lnSpc>
              <a:defRPr/>
            </a:pPr>
            <a:endParaRPr lang="nl-NL" sz="2400" dirty="0" smtClean="0">
              <a:solidFill>
                <a:srgbClr val="C00000"/>
              </a:solidFill>
            </a:endParaRP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Procesrecht</a:t>
            </a:r>
            <a:endParaRPr lang="nl-NL" sz="2400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27787" y="109248"/>
            <a:ext cx="75298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Nieuw </a:t>
            </a:r>
            <a:r>
              <a:rPr lang="nl-NL" sz="2800" dirty="0">
                <a:solidFill>
                  <a:srgbClr val="C00000"/>
                </a:solidFill>
                <a:latin typeface="Museo Sans 500" panose="02000000000000000000" pitchFamily="50" charset="0"/>
              </a:rPr>
              <a:t>D</a:t>
            </a:r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uits zeerecht</a:t>
            </a:r>
            <a:endParaRPr lang="nl-NL" sz="2800" dirty="0">
              <a:solidFill>
                <a:srgbClr val="C00000"/>
              </a:solidFill>
              <a:latin typeface="Museo Sans 5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013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4"/>
          <p:cNvSpPr txBox="1">
            <a:spLocks noGrp="1"/>
          </p:cNvSpPr>
          <p:nvPr>
            <p:ph idx="1"/>
          </p:nvPr>
        </p:nvSpPr>
        <p:spPr>
          <a:xfrm>
            <a:off x="335902" y="942393"/>
            <a:ext cx="8714792" cy="5033010"/>
          </a:xfrm>
        </p:spPr>
        <p:txBody>
          <a:bodyPr/>
          <a:lstStyle/>
          <a:p>
            <a:pPr algn="ctr">
              <a:lnSpc>
                <a:spcPct val="100000"/>
              </a:lnSpc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Vervoersdocumenten</a:t>
            </a:r>
            <a:endParaRPr lang="nl-NL" sz="2400" dirty="0">
              <a:solidFill>
                <a:srgbClr val="C00000"/>
              </a:solidFill>
            </a:endParaRP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endParaRPr lang="nl-NL" sz="2400" dirty="0">
              <a:solidFill>
                <a:srgbClr val="C00000"/>
              </a:solidFill>
            </a:endParaRP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Cognossement</a:t>
            </a:r>
            <a:endParaRPr lang="nl-NL" sz="2400" dirty="0">
              <a:solidFill>
                <a:srgbClr val="C00000"/>
              </a:solidFill>
            </a:endParaRPr>
          </a:p>
          <a:p>
            <a:pPr marL="914400" lvl="1" indent="-457200" algn="just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Evenals NL recht </a:t>
            </a:r>
            <a:r>
              <a:rPr lang="nl-NL" dirty="0" smtClean="0">
                <a:solidFill>
                  <a:srgbClr val="230BB5"/>
                </a:solidFill>
              </a:rPr>
              <a:t>definieert</a:t>
            </a:r>
            <a:r>
              <a:rPr lang="nl-NL" dirty="0" smtClean="0">
                <a:solidFill>
                  <a:srgbClr val="C00000"/>
                </a:solidFill>
              </a:rPr>
              <a:t> Duitse wet het cognossement niet. Wel somt § 515 HGB</a:t>
            </a:r>
            <a:r>
              <a:rPr lang="nl-NL" dirty="0" smtClean="0">
                <a:solidFill>
                  <a:srgbClr val="C00000"/>
                </a:solidFill>
              </a:rPr>
              <a:t> – anders dan NL recht – op welke gegevens het cognossement moet bevatten.</a:t>
            </a:r>
          </a:p>
          <a:p>
            <a:pPr marL="914400" lvl="1" indent="-457200" algn="just">
              <a:lnSpc>
                <a:spcPct val="100000"/>
              </a:lnSpc>
              <a:buBlip>
                <a:blip r:embed="rId3"/>
              </a:buBlip>
              <a:defRPr/>
            </a:pPr>
            <a:endParaRPr lang="nl-NL" dirty="0" smtClean="0">
              <a:solidFill>
                <a:srgbClr val="230BB5"/>
              </a:solidFill>
            </a:endParaRPr>
          </a:p>
          <a:p>
            <a:pPr marL="914400" lvl="1" indent="-457200" algn="just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230BB5"/>
                </a:solidFill>
              </a:rPr>
              <a:t>Verhouding vervoerovereenkomst-cognossement </a:t>
            </a:r>
            <a:r>
              <a:rPr lang="nl-NL" dirty="0" smtClean="0">
                <a:solidFill>
                  <a:srgbClr val="C00000"/>
                </a:solidFill>
              </a:rPr>
              <a:t>(§ 519 HGB): alleen de in het cognossement neergelegde (“</a:t>
            </a:r>
            <a:r>
              <a:rPr lang="nl-NL" dirty="0" err="1" smtClean="0">
                <a:solidFill>
                  <a:srgbClr val="C00000"/>
                </a:solidFill>
              </a:rPr>
              <a:t>verbriefte</a:t>
            </a:r>
            <a:r>
              <a:rPr lang="nl-NL" dirty="0" smtClean="0">
                <a:solidFill>
                  <a:srgbClr val="C00000"/>
                </a:solidFill>
              </a:rPr>
              <a:t>”) </a:t>
            </a:r>
            <a:r>
              <a:rPr lang="nl-NL" dirty="0" err="1" smtClean="0">
                <a:solidFill>
                  <a:srgbClr val="C00000"/>
                </a:solidFill>
              </a:rPr>
              <a:t>verbin-tenissen</a:t>
            </a:r>
            <a:r>
              <a:rPr lang="nl-NL" dirty="0" smtClean="0">
                <a:solidFill>
                  <a:srgbClr val="C00000"/>
                </a:solidFill>
              </a:rPr>
              <a:t> komen toe aan cognossementhouder. De overige verbintenissen komen toe aan afzender.</a:t>
            </a: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Niet in het cognossement genoemde lading</a:t>
            </a: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Nevenverbintenissen</a:t>
            </a: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Aflevertermijn</a:t>
            </a:r>
            <a:endParaRPr lang="nl-NL" sz="1800" dirty="0" smtClean="0">
              <a:solidFill>
                <a:srgbClr val="C00000"/>
              </a:solidFill>
            </a:endParaRPr>
          </a:p>
          <a:p>
            <a:pPr marL="914400" lvl="2">
              <a:lnSpc>
                <a:spcPct val="100000"/>
              </a:lnSpc>
              <a:defRPr/>
            </a:pPr>
            <a:endParaRPr lang="nl-NL" sz="1800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27787" y="109248"/>
            <a:ext cx="75298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Nieuw </a:t>
            </a:r>
            <a:r>
              <a:rPr lang="nl-NL" sz="2800" dirty="0">
                <a:solidFill>
                  <a:srgbClr val="C00000"/>
                </a:solidFill>
                <a:latin typeface="Museo Sans 500" panose="02000000000000000000" pitchFamily="50" charset="0"/>
              </a:rPr>
              <a:t>D</a:t>
            </a:r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uits zeerecht</a:t>
            </a:r>
            <a:endParaRPr lang="nl-NL" sz="2800" dirty="0">
              <a:solidFill>
                <a:srgbClr val="C00000"/>
              </a:solidFill>
              <a:latin typeface="Museo Sans 5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33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4"/>
          <p:cNvSpPr txBox="1">
            <a:spLocks noGrp="1"/>
          </p:cNvSpPr>
          <p:nvPr>
            <p:ph idx="1"/>
          </p:nvPr>
        </p:nvSpPr>
        <p:spPr>
          <a:xfrm>
            <a:off x="267286" y="942393"/>
            <a:ext cx="8783408" cy="5033010"/>
          </a:xfrm>
        </p:spPr>
        <p:txBody>
          <a:bodyPr/>
          <a:lstStyle/>
          <a:p>
            <a:pPr algn="ctr">
              <a:lnSpc>
                <a:spcPct val="100000"/>
              </a:lnSpc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Vervoersdocumenten</a:t>
            </a:r>
            <a:endParaRPr lang="nl-NL" sz="2400" dirty="0">
              <a:solidFill>
                <a:srgbClr val="C00000"/>
              </a:solidFill>
            </a:endParaRP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endParaRPr lang="nl-NL" sz="2400" dirty="0">
              <a:solidFill>
                <a:srgbClr val="C00000"/>
              </a:solidFill>
            </a:endParaRP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Cognossement</a:t>
            </a:r>
            <a:endParaRPr lang="nl-NL" sz="2400" dirty="0">
              <a:solidFill>
                <a:srgbClr val="C00000"/>
              </a:solidFill>
            </a:endParaRPr>
          </a:p>
          <a:p>
            <a:pPr marL="914400" lvl="1" indent="-457200" algn="just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230BB5"/>
                </a:solidFill>
              </a:rPr>
              <a:t>Gelijkstelling</a:t>
            </a:r>
            <a:r>
              <a:rPr lang="nl-NL" dirty="0" smtClean="0">
                <a:solidFill>
                  <a:srgbClr val="C00000"/>
                </a:solidFill>
              </a:rPr>
              <a:t> cognossement op naam aan order- en toonder </a:t>
            </a:r>
            <a:r>
              <a:rPr lang="nl-NL" dirty="0" err="1" smtClean="0">
                <a:solidFill>
                  <a:srgbClr val="C00000"/>
                </a:solidFill>
              </a:rPr>
              <a:t>cog-nossementen</a:t>
            </a:r>
            <a:r>
              <a:rPr lang="nl-NL" dirty="0" smtClean="0">
                <a:solidFill>
                  <a:srgbClr val="C00000"/>
                </a:solidFill>
              </a:rPr>
              <a:t> (§ 519 3</a:t>
            </a:r>
            <a:r>
              <a:rPr lang="nl-NL" baseline="30000" dirty="0" smtClean="0">
                <a:solidFill>
                  <a:srgbClr val="C00000"/>
                </a:solidFill>
              </a:rPr>
              <a:t>e</a:t>
            </a:r>
            <a:r>
              <a:rPr lang="nl-NL" dirty="0" smtClean="0">
                <a:solidFill>
                  <a:srgbClr val="C00000"/>
                </a:solidFill>
              </a:rPr>
              <a:t> zin HGB).</a:t>
            </a:r>
          </a:p>
          <a:p>
            <a:pPr marL="914400" lvl="1" indent="-457200" algn="just">
              <a:lnSpc>
                <a:spcPct val="100000"/>
              </a:lnSpc>
              <a:buBlip>
                <a:blip r:embed="rId3"/>
              </a:buBlip>
              <a:defRPr/>
            </a:pPr>
            <a:endParaRPr lang="nl-NL" dirty="0" smtClean="0">
              <a:solidFill>
                <a:srgbClr val="230BB5"/>
              </a:solidFill>
            </a:endParaRPr>
          </a:p>
          <a:p>
            <a:pPr marL="914400" lvl="1" indent="-457200" algn="just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230BB5"/>
                </a:solidFill>
              </a:rPr>
              <a:t>Geen incorporatie</a:t>
            </a:r>
            <a:r>
              <a:rPr lang="nl-NL" dirty="0" smtClean="0">
                <a:solidFill>
                  <a:srgbClr val="C00000"/>
                </a:solidFill>
              </a:rPr>
              <a:t> </a:t>
            </a:r>
            <a:r>
              <a:rPr lang="nl-NL" dirty="0">
                <a:solidFill>
                  <a:srgbClr val="C00000"/>
                </a:solidFill>
              </a:rPr>
              <a:t>van </a:t>
            </a:r>
            <a:r>
              <a:rPr lang="nl-NL" dirty="0" smtClean="0">
                <a:solidFill>
                  <a:srgbClr val="C00000"/>
                </a:solidFill>
              </a:rPr>
              <a:t>bedingen </a:t>
            </a:r>
            <a:r>
              <a:rPr lang="nl-NL" dirty="0">
                <a:solidFill>
                  <a:srgbClr val="C00000"/>
                </a:solidFill>
              </a:rPr>
              <a:t>uit reisbevrachting of algemene voorwaarden vervoerder </a:t>
            </a:r>
            <a:r>
              <a:rPr lang="nl-NL" dirty="0">
                <a:solidFill>
                  <a:srgbClr val="230BB5"/>
                </a:solidFill>
              </a:rPr>
              <a:t>door verwijzing </a:t>
            </a:r>
            <a:r>
              <a:rPr lang="nl-NL" dirty="0">
                <a:solidFill>
                  <a:srgbClr val="C00000"/>
                </a:solidFill>
              </a:rPr>
              <a:t>in cognossement </a:t>
            </a:r>
            <a:r>
              <a:rPr lang="nl-NL" dirty="0" smtClean="0">
                <a:solidFill>
                  <a:srgbClr val="C00000"/>
                </a:solidFill>
              </a:rPr>
              <a:t>(§ </a:t>
            </a:r>
            <a:r>
              <a:rPr lang="nl-NL" dirty="0">
                <a:solidFill>
                  <a:srgbClr val="C00000"/>
                </a:solidFill>
              </a:rPr>
              <a:t>522 (1) HGB</a:t>
            </a:r>
            <a:r>
              <a:rPr lang="nl-NL" dirty="0" smtClean="0">
                <a:solidFill>
                  <a:srgbClr val="C00000"/>
                </a:solidFill>
              </a:rPr>
              <a:t>). N.B. </a:t>
            </a:r>
            <a:r>
              <a:rPr lang="nl-NL" dirty="0" err="1" smtClean="0">
                <a:solidFill>
                  <a:srgbClr val="C00000"/>
                </a:solidFill>
              </a:rPr>
              <a:t>Congenbill</a:t>
            </a:r>
            <a:r>
              <a:rPr lang="nl-NL" dirty="0" smtClean="0">
                <a:solidFill>
                  <a:srgbClr val="C00000"/>
                </a:solidFill>
              </a:rPr>
              <a:t>.</a:t>
            </a:r>
            <a:endParaRPr lang="nl-NL" dirty="0">
              <a:solidFill>
                <a:srgbClr val="C00000"/>
              </a:solidFill>
            </a:endParaRPr>
          </a:p>
          <a:p>
            <a:pPr marL="914400" lvl="1" indent="-457200" algn="just">
              <a:lnSpc>
                <a:spcPct val="100000"/>
              </a:lnSpc>
              <a:buBlip>
                <a:blip r:embed="rId3"/>
              </a:buBlip>
              <a:defRPr/>
            </a:pPr>
            <a:endParaRPr lang="nl-NL" dirty="0" smtClean="0">
              <a:solidFill>
                <a:srgbClr val="230BB5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27787" y="109248"/>
            <a:ext cx="75298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Nieuw </a:t>
            </a:r>
            <a:r>
              <a:rPr lang="nl-NL" sz="2800" dirty="0">
                <a:solidFill>
                  <a:srgbClr val="C00000"/>
                </a:solidFill>
                <a:latin typeface="Museo Sans 500" panose="02000000000000000000" pitchFamily="50" charset="0"/>
              </a:rPr>
              <a:t>D</a:t>
            </a:r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uits zeerecht</a:t>
            </a:r>
            <a:endParaRPr lang="nl-NL" sz="2800" dirty="0">
              <a:solidFill>
                <a:srgbClr val="C00000"/>
              </a:solidFill>
              <a:latin typeface="Museo Sans 5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283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4"/>
          <p:cNvSpPr txBox="1">
            <a:spLocks noGrp="1"/>
          </p:cNvSpPr>
          <p:nvPr>
            <p:ph idx="1"/>
          </p:nvPr>
        </p:nvSpPr>
        <p:spPr>
          <a:xfrm>
            <a:off x="267286" y="942393"/>
            <a:ext cx="8783408" cy="5033010"/>
          </a:xfrm>
        </p:spPr>
        <p:txBody>
          <a:bodyPr/>
          <a:lstStyle/>
          <a:p>
            <a:pPr algn="ctr">
              <a:lnSpc>
                <a:spcPct val="100000"/>
              </a:lnSpc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Vervoersdocumenten</a:t>
            </a:r>
            <a:endParaRPr lang="nl-NL" sz="2400" dirty="0">
              <a:solidFill>
                <a:srgbClr val="C00000"/>
              </a:solidFill>
            </a:endParaRP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endParaRPr lang="nl-NL" sz="2400" dirty="0">
              <a:solidFill>
                <a:srgbClr val="C00000"/>
              </a:solidFill>
            </a:endParaRP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Cognossement</a:t>
            </a:r>
            <a:endParaRPr lang="nl-NL" sz="2400" dirty="0">
              <a:solidFill>
                <a:srgbClr val="C00000"/>
              </a:solidFill>
            </a:endParaRPr>
          </a:p>
          <a:p>
            <a:pPr marL="914400" lvl="1" indent="-457200" algn="just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Recht op afgifte cognossement “</a:t>
            </a:r>
            <a:r>
              <a:rPr lang="nl-NL" dirty="0" err="1" smtClean="0">
                <a:solidFill>
                  <a:srgbClr val="230BB5"/>
                </a:solidFill>
              </a:rPr>
              <a:t>Ablader</a:t>
            </a:r>
            <a:r>
              <a:rPr lang="nl-NL" dirty="0" smtClean="0">
                <a:solidFill>
                  <a:srgbClr val="C00000"/>
                </a:solidFill>
              </a:rPr>
              <a:t>” (§ 513 (1) HGB), maar thans behoudens afwijkend beding in cognossement.</a:t>
            </a:r>
            <a:endParaRPr lang="nl-NL" dirty="0">
              <a:solidFill>
                <a:srgbClr val="C00000"/>
              </a:solidFill>
            </a:endParaRP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err="1" smtClean="0">
                <a:solidFill>
                  <a:srgbClr val="C00000"/>
                </a:solidFill>
              </a:rPr>
              <a:t>Ablader</a:t>
            </a:r>
            <a:r>
              <a:rPr lang="nl-NL" sz="1800" dirty="0" smtClean="0">
                <a:solidFill>
                  <a:srgbClr val="C00000"/>
                </a:solidFill>
              </a:rPr>
              <a:t> is wie lading ten vervoer meegeeft aan vervoerder en die als zodanig door Befrachter is benoemd.</a:t>
            </a: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N.B. Ten onrechte wordt hiervoor beroep gedaan op art. 3 (3) Hague </a:t>
            </a:r>
            <a:r>
              <a:rPr lang="nl-NL" sz="1800" dirty="0">
                <a:solidFill>
                  <a:srgbClr val="C00000"/>
                </a:solidFill>
              </a:rPr>
              <a:t>R</a:t>
            </a:r>
            <a:r>
              <a:rPr lang="nl-NL" sz="1800" dirty="0" smtClean="0">
                <a:solidFill>
                  <a:srgbClr val="C00000"/>
                </a:solidFill>
              </a:rPr>
              <a:t>ules en art. 35 RR.</a:t>
            </a:r>
            <a:endParaRPr lang="nl-NL" sz="1800" dirty="0" smtClean="0">
              <a:solidFill>
                <a:srgbClr val="C00000"/>
              </a:solidFill>
            </a:endParaRPr>
          </a:p>
          <a:p>
            <a:pPr marL="914400" lvl="2">
              <a:lnSpc>
                <a:spcPct val="100000"/>
              </a:lnSpc>
              <a:defRPr/>
            </a:pPr>
            <a:endParaRPr lang="nl-NL" sz="1800" dirty="0" smtClean="0">
              <a:solidFill>
                <a:srgbClr val="C00000"/>
              </a:solidFill>
            </a:endParaRPr>
          </a:p>
          <a:p>
            <a:pPr marL="914400" lvl="1" indent="-457200" algn="just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err="1" smtClean="0">
                <a:solidFill>
                  <a:srgbClr val="230BB5"/>
                </a:solidFill>
              </a:rPr>
              <a:t>Aktieve</a:t>
            </a:r>
            <a:r>
              <a:rPr lang="nl-NL" dirty="0" smtClean="0">
                <a:solidFill>
                  <a:srgbClr val="230BB5"/>
                </a:solidFill>
              </a:rPr>
              <a:t> </a:t>
            </a:r>
            <a:r>
              <a:rPr lang="nl-NL" dirty="0">
                <a:solidFill>
                  <a:srgbClr val="230BB5"/>
                </a:solidFill>
              </a:rPr>
              <a:t>legitimatie</a:t>
            </a:r>
            <a:r>
              <a:rPr lang="nl-NL" dirty="0">
                <a:solidFill>
                  <a:srgbClr val="C00000"/>
                </a:solidFill>
              </a:rPr>
              <a:t>: </a:t>
            </a:r>
            <a:r>
              <a:rPr lang="nl-NL" dirty="0" smtClean="0">
                <a:solidFill>
                  <a:srgbClr val="C00000"/>
                </a:solidFill>
              </a:rPr>
              <a:t>Duits recht werkt in § 519 HGB met begrippen:</a:t>
            </a: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“</a:t>
            </a:r>
            <a:r>
              <a:rPr lang="nl-NL" sz="1800" dirty="0" err="1" smtClean="0">
                <a:solidFill>
                  <a:srgbClr val="C00000"/>
                </a:solidFill>
              </a:rPr>
              <a:t>Legitimierte</a:t>
            </a:r>
            <a:r>
              <a:rPr lang="nl-NL" sz="1800" dirty="0" smtClean="0">
                <a:solidFill>
                  <a:srgbClr val="C00000"/>
                </a:solidFill>
              </a:rPr>
              <a:t> </a:t>
            </a:r>
            <a:r>
              <a:rPr lang="nl-NL" sz="1800" dirty="0" err="1" smtClean="0">
                <a:solidFill>
                  <a:srgbClr val="C00000"/>
                </a:solidFill>
              </a:rPr>
              <a:t>Besitzer</a:t>
            </a:r>
            <a:r>
              <a:rPr lang="nl-NL" sz="1800" dirty="0" smtClean="0">
                <a:solidFill>
                  <a:srgbClr val="C00000"/>
                </a:solidFill>
              </a:rPr>
              <a:t>” (regelmatig houder) (= processuele legitimatie)</a:t>
            </a: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“</a:t>
            </a:r>
            <a:r>
              <a:rPr lang="nl-NL" sz="1800" dirty="0" err="1" smtClean="0">
                <a:solidFill>
                  <a:srgbClr val="C00000"/>
                </a:solidFill>
              </a:rPr>
              <a:t>Berechtigte</a:t>
            </a:r>
            <a:r>
              <a:rPr lang="nl-NL" sz="1800" dirty="0" smtClean="0">
                <a:solidFill>
                  <a:srgbClr val="C00000"/>
                </a:solidFill>
              </a:rPr>
              <a:t> </a:t>
            </a:r>
            <a:r>
              <a:rPr lang="nl-NL" sz="1800" dirty="0" err="1" smtClean="0">
                <a:solidFill>
                  <a:srgbClr val="C00000"/>
                </a:solidFill>
              </a:rPr>
              <a:t>aus</a:t>
            </a:r>
            <a:r>
              <a:rPr lang="nl-NL" sz="1800" dirty="0" smtClean="0">
                <a:solidFill>
                  <a:srgbClr val="C00000"/>
                </a:solidFill>
              </a:rPr>
              <a:t> </a:t>
            </a:r>
            <a:r>
              <a:rPr lang="nl-NL" sz="1800" dirty="0" err="1" smtClean="0">
                <a:solidFill>
                  <a:srgbClr val="C00000"/>
                </a:solidFill>
              </a:rPr>
              <a:t>Konnossement</a:t>
            </a:r>
            <a:r>
              <a:rPr lang="nl-NL" sz="1800" dirty="0" smtClean="0">
                <a:solidFill>
                  <a:srgbClr val="C00000"/>
                </a:solidFill>
              </a:rPr>
              <a:t>” (materiële legitimatie).</a:t>
            </a:r>
            <a:endParaRPr lang="nl-NL" sz="1800" dirty="0">
              <a:solidFill>
                <a:srgbClr val="C00000"/>
              </a:solidFill>
            </a:endParaRPr>
          </a:p>
          <a:p>
            <a:pPr marL="914400" lvl="2">
              <a:lnSpc>
                <a:spcPct val="100000"/>
              </a:lnSpc>
              <a:defRPr/>
            </a:pPr>
            <a:endParaRPr lang="nl-NL" sz="1800" dirty="0" smtClean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27787" y="109248"/>
            <a:ext cx="75298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Nieuw </a:t>
            </a:r>
            <a:r>
              <a:rPr lang="nl-NL" sz="2800" dirty="0">
                <a:solidFill>
                  <a:srgbClr val="C00000"/>
                </a:solidFill>
                <a:latin typeface="Museo Sans 500" panose="02000000000000000000" pitchFamily="50" charset="0"/>
              </a:rPr>
              <a:t>D</a:t>
            </a:r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uits zeerecht</a:t>
            </a:r>
            <a:endParaRPr lang="nl-NL" sz="2800" dirty="0">
              <a:solidFill>
                <a:srgbClr val="C00000"/>
              </a:solidFill>
              <a:latin typeface="Museo Sans 5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244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4"/>
          <p:cNvSpPr txBox="1">
            <a:spLocks noGrp="1"/>
          </p:cNvSpPr>
          <p:nvPr>
            <p:ph idx="1"/>
          </p:nvPr>
        </p:nvSpPr>
        <p:spPr>
          <a:xfrm>
            <a:off x="267286" y="942393"/>
            <a:ext cx="8783408" cy="5033010"/>
          </a:xfrm>
        </p:spPr>
        <p:txBody>
          <a:bodyPr/>
          <a:lstStyle/>
          <a:p>
            <a:pPr algn="ctr">
              <a:lnSpc>
                <a:spcPct val="100000"/>
              </a:lnSpc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Vervoersdocumenten</a:t>
            </a:r>
            <a:endParaRPr lang="nl-NL" sz="2400" dirty="0">
              <a:solidFill>
                <a:srgbClr val="C00000"/>
              </a:solidFill>
            </a:endParaRP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endParaRPr lang="nl-NL" sz="2400" dirty="0">
              <a:solidFill>
                <a:srgbClr val="C00000"/>
              </a:solidFill>
            </a:endParaRP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Cognossement</a:t>
            </a:r>
            <a:endParaRPr lang="nl-NL" sz="2400" dirty="0">
              <a:solidFill>
                <a:srgbClr val="C00000"/>
              </a:solidFill>
            </a:endParaRPr>
          </a:p>
          <a:p>
            <a:pPr marL="914400" lvl="1" indent="-457200" algn="just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Recht op afgifte cognossement “</a:t>
            </a:r>
            <a:r>
              <a:rPr lang="nl-NL" dirty="0" err="1" smtClean="0">
                <a:solidFill>
                  <a:srgbClr val="230BB5"/>
                </a:solidFill>
              </a:rPr>
              <a:t>Ablader</a:t>
            </a:r>
            <a:r>
              <a:rPr lang="nl-NL" dirty="0" smtClean="0">
                <a:solidFill>
                  <a:srgbClr val="C00000"/>
                </a:solidFill>
              </a:rPr>
              <a:t>” (§ 513 (1) HGB), maar thans behoudens afwijkend beding in cognossement.</a:t>
            </a:r>
            <a:endParaRPr lang="nl-NL" dirty="0">
              <a:solidFill>
                <a:srgbClr val="C00000"/>
              </a:solidFill>
            </a:endParaRP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err="1" smtClean="0">
                <a:solidFill>
                  <a:srgbClr val="C00000"/>
                </a:solidFill>
              </a:rPr>
              <a:t>Ablader</a:t>
            </a:r>
            <a:r>
              <a:rPr lang="nl-NL" sz="1800" dirty="0" smtClean="0">
                <a:solidFill>
                  <a:srgbClr val="C00000"/>
                </a:solidFill>
              </a:rPr>
              <a:t> is wie lading ten vervoer meegeeft aan vervoerder en die als zodanig door Befrachter is benoemd.</a:t>
            </a: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N.B. Ten onrechte wordt hiervoor beroep gedaan op art. 3 (3) Hague </a:t>
            </a:r>
            <a:r>
              <a:rPr lang="nl-NL" sz="1800" dirty="0">
                <a:solidFill>
                  <a:srgbClr val="C00000"/>
                </a:solidFill>
              </a:rPr>
              <a:t>R</a:t>
            </a:r>
            <a:r>
              <a:rPr lang="nl-NL" sz="1800" dirty="0" smtClean="0">
                <a:solidFill>
                  <a:srgbClr val="C00000"/>
                </a:solidFill>
              </a:rPr>
              <a:t>ules en art. 35 RR.</a:t>
            </a:r>
            <a:endParaRPr lang="nl-NL" sz="1800" dirty="0" smtClean="0">
              <a:solidFill>
                <a:srgbClr val="C00000"/>
              </a:solidFill>
            </a:endParaRPr>
          </a:p>
          <a:p>
            <a:pPr marL="914400" lvl="2">
              <a:lnSpc>
                <a:spcPct val="100000"/>
              </a:lnSpc>
              <a:defRPr/>
            </a:pPr>
            <a:endParaRPr lang="nl-NL" sz="1800" dirty="0" smtClean="0">
              <a:solidFill>
                <a:srgbClr val="C00000"/>
              </a:solidFill>
            </a:endParaRPr>
          </a:p>
          <a:p>
            <a:pPr marL="914400" lvl="1" indent="-457200" algn="just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230BB5"/>
                </a:solidFill>
              </a:rPr>
              <a:t>Passieve </a:t>
            </a:r>
            <a:r>
              <a:rPr lang="nl-NL" dirty="0">
                <a:solidFill>
                  <a:srgbClr val="230BB5"/>
                </a:solidFill>
              </a:rPr>
              <a:t>legitimatie</a:t>
            </a:r>
            <a:r>
              <a:rPr lang="nl-NL" dirty="0">
                <a:solidFill>
                  <a:srgbClr val="C00000"/>
                </a:solidFill>
              </a:rPr>
              <a:t>: vermeldt het door kapitein of scheepsagent uitgegeven cognossement niet (duidelijk) wie vervoerder is, dan is (i.p.v. de vervoerder) de Reeder gebonden en gerechtigd uit cognossement (§ 518 HGB, vgl. § 644 HGB </a:t>
            </a:r>
            <a:r>
              <a:rPr lang="nl-NL" dirty="0" err="1">
                <a:solidFill>
                  <a:srgbClr val="C00000"/>
                </a:solidFill>
              </a:rPr>
              <a:t>aF</a:t>
            </a:r>
            <a:r>
              <a:rPr lang="nl-NL" dirty="0">
                <a:solidFill>
                  <a:srgbClr val="C00000"/>
                </a:solidFill>
              </a:rPr>
              <a:t>).</a:t>
            </a:r>
          </a:p>
          <a:p>
            <a:pPr marL="914400" lvl="2">
              <a:lnSpc>
                <a:spcPct val="100000"/>
              </a:lnSpc>
              <a:defRPr/>
            </a:pPr>
            <a:endParaRPr lang="nl-NL" sz="1800" dirty="0" smtClean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27787" y="109248"/>
            <a:ext cx="75298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Nieuw </a:t>
            </a:r>
            <a:r>
              <a:rPr lang="nl-NL" sz="2800" dirty="0">
                <a:solidFill>
                  <a:srgbClr val="C00000"/>
                </a:solidFill>
                <a:latin typeface="Museo Sans 500" panose="02000000000000000000" pitchFamily="50" charset="0"/>
              </a:rPr>
              <a:t>D</a:t>
            </a:r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uits zeerecht</a:t>
            </a:r>
            <a:endParaRPr lang="nl-NL" sz="2800" dirty="0">
              <a:solidFill>
                <a:srgbClr val="C00000"/>
              </a:solidFill>
              <a:latin typeface="Museo Sans 5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75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4"/>
          <p:cNvSpPr txBox="1">
            <a:spLocks noGrp="1"/>
          </p:cNvSpPr>
          <p:nvPr>
            <p:ph idx="1"/>
          </p:nvPr>
        </p:nvSpPr>
        <p:spPr>
          <a:xfrm>
            <a:off x="182880" y="942393"/>
            <a:ext cx="8867814" cy="5033010"/>
          </a:xfrm>
        </p:spPr>
        <p:txBody>
          <a:bodyPr/>
          <a:lstStyle/>
          <a:p>
            <a:pPr algn="ctr">
              <a:lnSpc>
                <a:spcPct val="100000"/>
              </a:lnSpc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Procesrecht</a:t>
            </a:r>
            <a:endParaRPr lang="nl-NL" sz="2400" dirty="0">
              <a:solidFill>
                <a:srgbClr val="C00000"/>
              </a:solidFill>
            </a:endParaRP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endParaRPr lang="nl-NL" sz="2400" dirty="0">
              <a:solidFill>
                <a:srgbClr val="C00000"/>
              </a:solidFill>
            </a:endParaRP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Commune rechtsmacht Duitse rechter</a:t>
            </a:r>
            <a:endParaRPr lang="nl-NL" sz="2400" dirty="0">
              <a:solidFill>
                <a:srgbClr val="C00000"/>
              </a:solidFill>
            </a:endParaRP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Speciale bevoegdheidsgronden voor </a:t>
            </a:r>
            <a:r>
              <a:rPr lang="nl-NL" sz="1800" dirty="0" err="1" smtClean="0">
                <a:solidFill>
                  <a:srgbClr val="C00000"/>
                </a:solidFill>
              </a:rPr>
              <a:t>Beförderungen</a:t>
            </a:r>
            <a:r>
              <a:rPr lang="nl-NL" sz="1800" dirty="0" smtClean="0">
                <a:solidFill>
                  <a:srgbClr val="C00000"/>
                </a:solidFill>
              </a:rPr>
              <a:t> </a:t>
            </a:r>
            <a:r>
              <a:rPr lang="nl-NL" sz="1800" dirty="0">
                <a:solidFill>
                  <a:srgbClr val="C00000"/>
                </a:solidFill>
              </a:rPr>
              <a:t>(§ 30 </a:t>
            </a:r>
            <a:r>
              <a:rPr lang="nl-NL" sz="1800" dirty="0" smtClean="0">
                <a:solidFill>
                  <a:srgbClr val="C00000"/>
                </a:solidFill>
              </a:rPr>
              <a:t>ZPO)</a:t>
            </a: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Goederenvervoer</a:t>
            </a:r>
            <a:r>
              <a:rPr lang="nl-NL" sz="1800" dirty="0">
                <a:solidFill>
                  <a:srgbClr val="C00000"/>
                </a:solidFill>
              </a:rPr>
              <a:t>:</a:t>
            </a:r>
            <a:r>
              <a:rPr lang="nl-NL" sz="1800" dirty="0" smtClean="0">
                <a:solidFill>
                  <a:srgbClr val="C00000"/>
                </a:solidFill>
              </a:rPr>
              <a:t> plaats van inontvangstneming en aflevering</a:t>
            </a: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Personenvervoer: plaats van vertrek en aankomst.</a:t>
            </a: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err="1" smtClean="0">
                <a:solidFill>
                  <a:srgbClr val="C00000"/>
                </a:solidFill>
              </a:rPr>
              <a:t>Overdaging</a:t>
            </a:r>
            <a:r>
              <a:rPr lang="nl-NL" sz="1800" dirty="0" smtClean="0">
                <a:solidFill>
                  <a:srgbClr val="C00000"/>
                </a:solidFill>
              </a:rPr>
              <a:t> uitvoerende vervoerder: woonplaats contractuele vervoerder</a:t>
            </a: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err="1" smtClean="0">
                <a:solidFill>
                  <a:srgbClr val="C00000"/>
                </a:solidFill>
              </a:rPr>
              <a:t>Overdaging</a:t>
            </a:r>
            <a:r>
              <a:rPr lang="nl-NL" sz="1800" dirty="0" smtClean="0">
                <a:solidFill>
                  <a:srgbClr val="C00000"/>
                </a:solidFill>
              </a:rPr>
              <a:t> contractuele vervoer</a:t>
            </a:r>
            <a:r>
              <a:rPr lang="nl-NL" sz="1800" dirty="0" smtClean="0">
                <a:solidFill>
                  <a:srgbClr val="C00000"/>
                </a:solidFill>
              </a:rPr>
              <a:t>en: woonplaats uitvoerende vervoerder. </a:t>
            </a: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Vorderingen uit hulpverlening: forum </a:t>
            </a:r>
            <a:r>
              <a:rPr lang="nl-NL" sz="1800" dirty="0" err="1" smtClean="0">
                <a:solidFill>
                  <a:srgbClr val="C00000"/>
                </a:solidFill>
              </a:rPr>
              <a:t>actoris</a:t>
            </a:r>
            <a:r>
              <a:rPr lang="nl-NL" sz="1800" dirty="0" smtClean="0">
                <a:solidFill>
                  <a:srgbClr val="C00000"/>
                </a:solidFill>
              </a:rPr>
              <a:t> van de eiser. (§ 30a ZPO)</a:t>
            </a:r>
            <a:endParaRPr lang="nl-NL" sz="1800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27787" y="109248"/>
            <a:ext cx="75298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Nieuw </a:t>
            </a:r>
            <a:r>
              <a:rPr lang="nl-NL" sz="2800" dirty="0">
                <a:solidFill>
                  <a:srgbClr val="C00000"/>
                </a:solidFill>
                <a:latin typeface="Museo Sans 500" panose="02000000000000000000" pitchFamily="50" charset="0"/>
              </a:rPr>
              <a:t>D</a:t>
            </a:r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uits zeerecht</a:t>
            </a:r>
            <a:endParaRPr lang="nl-NL" sz="2800" dirty="0">
              <a:solidFill>
                <a:srgbClr val="C00000"/>
              </a:solidFill>
              <a:latin typeface="Museo Sans 5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240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4"/>
          <p:cNvSpPr txBox="1">
            <a:spLocks noGrp="1"/>
          </p:cNvSpPr>
          <p:nvPr>
            <p:ph idx="1"/>
          </p:nvPr>
        </p:nvSpPr>
        <p:spPr>
          <a:xfrm>
            <a:off x="335902" y="942393"/>
            <a:ext cx="8714792" cy="5033010"/>
          </a:xfrm>
        </p:spPr>
        <p:txBody>
          <a:bodyPr/>
          <a:lstStyle/>
          <a:p>
            <a:pPr algn="ctr">
              <a:lnSpc>
                <a:spcPct val="100000"/>
              </a:lnSpc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Procesrecht</a:t>
            </a:r>
            <a:endParaRPr lang="nl-NL" sz="2400" dirty="0">
              <a:solidFill>
                <a:srgbClr val="C00000"/>
              </a:solidFill>
            </a:endParaRP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endParaRPr lang="nl-NL" sz="2400" dirty="0">
              <a:solidFill>
                <a:srgbClr val="C00000"/>
              </a:solidFill>
            </a:endParaRP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Verruiming </a:t>
            </a:r>
            <a:r>
              <a:rPr lang="nl-NL" sz="2400" dirty="0" smtClean="0">
                <a:solidFill>
                  <a:srgbClr val="C00000"/>
                </a:solidFill>
              </a:rPr>
              <a:t>mogelijkheden voor scheepsbeslag</a:t>
            </a:r>
            <a:endParaRPr lang="nl-NL" sz="2400" dirty="0">
              <a:solidFill>
                <a:srgbClr val="C00000"/>
              </a:solidFill>
            </a:endParaRP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Niet langer geldt de eis van een “bijzondere beslaggrond”  in § 917 (2) ZPO, bijv. tenuitvoerlegging in buitenland zonder dat er een executieverdrag met dat land is.</a:t>
            </a:r>
            <a:endParaRPr lang="nl-NL" dirty="0">
              <a:solidFill>
                <a:srgbClr val="C00000"/>
              </a:solidFill>
            </a:endParaRP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endParaRPr lang="nl-NL" dirty="0">
              <a:solidFill>
                <a:srgbClr val="C00000"/>
              </a:solidFill>
            </a:endParaRP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Doel: het </a:t>
            </a:r>
            <a:r>
              <a:rPr lang="nl-NL" dirty="0" err="1" smtClean="0">
                <a:solidFill>
                  <a:srgbClr val="C00000"/>
                </a:solidFill>
              </a:rPr>
              <a:t>duitse</a:t>
            </a:r>
            <a:r>
              <a:rPr lang="nl-NL" dirty="0" smtClean="0">
                <a:solidFill>
                  <a:srgbClr val="C00000"/>
                </a:solidFill>
              </a:rPr>
              <a:t> recht in overeenstemming brengen </a:t>
            </a:r>
            <a:r>
              <a:rPr lang="nl-NL" i="1" dirty="0" smtClean="0">
                <a:solidFill>
                  <a:srgbClr val="C00000"/>
                </a:solidFill>
              </a:rPr>
              <a:t>met wat in Nederland onder art. 728 Rv geldt</a:t>
            </a:r>
            <a:r>
              <a:rPr lang="nl-NL" dirty="0" smtClean="0">
                <a:solidFill>
                  <a:srgbClr val="C00000"/>
                </a:solidFill>
              </a:rPr>
              <a:t>.</a:t>
            </a:r>
            <a:endParaRPr lang="nl-NL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27787" y="109248"/>
            <a:ext cx="75298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Nieuw </a:t>
            </a:r>
            <a:r>
              <a:rPr lang="nl-NL" sz="2800" dirty="0">
                <a:solidFill>
                  <a:srgbClr val="C00000"/>
                </a:solidFill>
                <a:latin typeface="Museo Sans 500" panose="02000000000000000000" pitchFamily="50" charset="0"/>
              </a:rPr>
              <a:t>D</a:t>
            </a:r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uits zeerecht</a:t>
            </a:r>
            <a:endParaRPr lang="nl-NL" sz="2800" dirty="0">
              <a:solidFill>
                <a:srgbClr val="C00000"/>
              </a:solidFill>
              <a:latin typeface="Museo Sans 5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524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el 2"/>
          <p:cNvSpPr txBox="1">
            <a:spLocks noGrp="1"/>
          </p:cNvSpPr>
          <p:nvPr>
            <p:ph type="subTitle" idx="1"/>
          </p:nvPr>
        </p:nvSpPr>
        <p:spPr>
          <a:xfrm>
            <a:off x="158619" y="3071670"/>
            <a:ext cx="8789437" cy="1490993"/>
          </a:xfrm>
        </p:spPr>
        <p:txBody>
          <a:bodyPr/>
          <a:lstStyle/>
          <a:p>
            <a:pPr lvl="0" algn="ctr">
              <a:lnSpc>
                <a:spcPct val="100000"/>
              </a:lnSpc>
            </a:pPr>
            <a:r>
              <a:rPr lang="nl-NL" sz="3600" dirty="0" smtClean="0"/>
              <a:t>Dank voor uw aandacht</a:t>
            </a:r>
            <a:r>
              <a:rPr lang="nl-NL" sz="3600" dirty="0" smtClean="0"/>
              <a:t>.</a:t>
            </a:r>
          </a:p>
          <a:p>
            <a:pPr lvl="0" algn="ctr">
              <a:lnSpc>
                <a:spcPct val="100000"/>
              </a:lnSpc>
            </a:pPr>
            <a:r>
              <a:rPr lang="nl-NL" sz="3600" dirty="0" smtClean="0"/>
              <a:t>Zijn er nog vragen?</a:t>
            </a:r>
            <a:endParaRPr lang="nl-NL" sz="3600" dirty="0" smtClean="0"/>
          </a:p>
          <a:p>
            <a:pPr lvl="0">
              <a:lnSpc>
                <a:spcPct val="100000"/>
              </a:lnSpc>
            </a:pPr>
            <a:endParaRPr lang="nl-NL" sz="3600" dirty="0"/>
          </a:p>
          <a:p>
            <a:pPr lvl="0">
              <a:lnSpc>
                <a:spcPct val="100000"/>
              </a:lnSpc>
            </a:pPr>
            <a:endParaRPr lang="nl-NL" sz="3600" dirty="0"/>
          </a:p>
          <a:p>
            <a:pPr lvl="0"/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2899636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4"/>
          <p:cNvSpPr txBox="1">
            <a:spLocks noGrp="1"/>
          </p:cNvSpPr>
          <p:nvPr>
            <p:ph idx="1"/>
          </p:nvPr>
        </p:nvSpPr>
        <p:spPr>
          <a:xfrm>
            <a:off x="335902" y="942393"/>
            <a:ext cx="8714792" cy="5033010"/>
          </a:xfrm>
        </p:spPr>
        <p:txBody>
          <a:bodyPr/>
          <a:lstStyle/>
          <a:p>
            <a:pPr algn="ctr">
              <a:lnSpc>
                <a:spcPct val="100000"/>
              </a:lnSpc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Inleiding</a:t>
            </a:r>
            <a:endParaRPr lang="nl-NL" sz="2400" dirty="0">
              <a:solidFill>
                <a:srgbClr val="C00000"/>
              </a:solidFill>
            </a:endParaRP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endParaRPr lang="nl-NL" sz="2400" dirty="0">
              <a:solidFill>
                <a:srgbClr val="C00000"/>
              </a:solidFill>
            </a:endParaRP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Totstandkomingsgeschiedenis</a:t>
            </a:r>
            <a:endParaRPr lang="nl-NL" sz="2400" dirty="0">
              <a:solidFill>
                <a:srgbClr val="C00000"/>
              </a:solidFill>
            </a:endParaRP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2004	Instelling groep </a:t>
            </a:r>
            <a:r>
              <a:rPr lang="nl-NL" dirty="0">
                <a:solidFill>
                  <a:srgbClr val="C00000"/>
                </a:solidFill>
              </a:rPr>
              <a:t>van </a:t>
            </a:r>
            <a:r>
              <a:rPr lang="nl-NL" dirty="0" smtClean="0">
                <a:solidFill>
                  <a:srgbClr val="C00000"/>
                </a:solidFill>
              </a:rPr>
              <a:t>deskundigen o.l.v. Prof. </a:t>
            </a:r>
            <a:r>
              <a:rPr lang="nl-NL" dirty="0" err="1" smtClean="0">
                <a:solidFill>
                  <a:srgbClr val="C00000"/>
                </a:solidFill>
              </a:rPr>
              <a:t>Herber</a:t>
            </a:r>
            <a:endParaRPr lang="nl-NL" dirty="0" smtClean="0">
              <a:solidFill>
                <a:srgbClr val="C00000"/>
              </a:solidFill>
            </a:endParaRP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endParaRPr lang="nl-NL" dirty="0" smtClean="0">
              <a:solidFill>
                <a:srgbClr val="C00000"/>
              </a:solidFill>
            </a:endParaRP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2009 	Afsluitend rapport en tekstvoorstel</a:t>
            </a: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endParaRPr lang="de-DE" dirty="0" smtClean="0">
              <a:solidFill>
                <a:srgbClr val="C00000"/>
              </a:solidFill>
            </a:endParaRP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de-DE" dirty="0" smtClean="0">
                <a:solidFill>
                  <a:srgbClr val="C00000"/>
                </a:solidFill>
              </a:rPr>
              <a:t>2011	</a:t>
            </a:r>
            <a:r>
              <a:rPr lang="de-DE" dirty="0" err="1" smtClean="0">
                <a:solidFill>
                  <a:srgbClr val="C00000"/>
                </a:solidFill>
              </a:rPr>
              <a:t>Wetsontwerp</a:t>
            </a:r>
            <a:r>
              <a:rPr lang="de-DE" dirty="0" smtClean="0">
                <a:solidFill>
                  <a:srgbClr val="C00000"/>
                </a:solidFill>
              </a:rPr>
              <a:t> </a:t>
            </a:r>
            <a:r>
              <a:rPr lang="de-DE" dirty="0" err="1" smtClean="0">
                <a:solidFill>
                  <a:srgbClr val="C00000"/>
                </a:solidFill>
              </a:rPr>
              <a:t>ministerie</a:t>
            </a:r>
            <a:r>
              <a:rPr lang="de-DE" dirty="0" smtClean="0">
                <a:solidFill>
                  <a:srgbClr val="C00000"/>
                </a:solidFill>
              </a:rPr>
              <a:t> van </a:t>
            </a:r>
            <a:r>
              <a:rPr lang="de-DE" dirty="0" err="1" smtClean="0">
                <a:solidFill>
                  <a:srgbClr val="C00000"/>
                </a:solidFill>
              </a:rPr>
              <a:t>Justitie</a:t>
            </a:r>
            <a:endParaRPr lang="de-DE" dirty="0" smtClean="0">
              <a:solidFill>
                <a:srgbClr val="C00000"/>
              </a:solidFill>
            </a:endParaRP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endParaRPr lang="de-DE" dirty="0" smtClean="0">
              <a:solidFill>
                <a:srgbClr val="C00000"/>
              </a:solidFill>
            </a:endParaRP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de-DE" dirty="0" smtClean="0">
                <a:solidFill>
                  <a:srgbClr val="C00000"/>
                </a:solidFill>
              </a:rPr>
              <a:t>2012	</a:t>
            </a:r>
            <a:r>
              <a:rPr lang="de-DE" dirty="0" err="1" smtClean="0">
                <a:solidFill>
                  <a:srgbClr val="C00000"/>
                </a:solidFill>
              </a:rPr>
              <a:t>Wetsvoorstel</a:t>
            </a:r>
            <a:r>
              <a:rPr lang="de-DE" dirty="0" smtClean="0">
                <a:solidFill>
                  <a:srgbClr val="C00000"/>
                </a:solidFill>
              </a:rPr>
              <a:t> Bondsregering</a:t>
            </a: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endParaRPr lang="de-DE" dirty="0" smtClean="0">
              <a:solidFill>
                <a:srgbClr val="C00000"/>
              </a:solidFill>
            </a:endParaRP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de-DE" dirty="0" smtClean="0">
                <a:solidFill>
                  <a:srgbClr val="C00000"/>
                </a:solidFill>
              </a:rPr>
              <a:t>2013 	Gesetz </a:t>
            </a:r>
            <a:r>
              <a:rPr lang="de-DE" dirty="0">
                <a:solidFill>
                  <a:srgbClr val="C00000"/>
                </a:solidFill>
              </a:rPr>
              <a:t>zur Reform des Seehandelsrecht vom 20. </a:t>
            </a:r>
            <a:r>
              <a:rPr lang="de-DE" dirty="0" smtClean="0">
                <a:solidFill>
                  <a:srgbClr val="C00000"/>
                </a:solidFill>
              </a:rPr>
              <a:t>April</a:t>
            </a:r>
          </a:p>
          <a:p>
            <a:pPr marL="457200" lvl="1">
              <a:lnSpc>
                <a:spcPct val="100000"/>
              </a:lnSpc>
              <a:defRPr/>
            </a:pPr>
            <a:r>
              <a:rPr lang="de-DE" dirty="0">
                <a:solidFill>
                  <a:srgbClr val="C00000"/>
                </a:solidFill>
              </a:rPr>
              <a:t>	</a:t>
            </a:r>
            <a:r>
              <a:rPr lang="de-DE" dirty="0" smtClean="0">
                <a:solidFill>
                  <a:srgbClr val="C00000"/>
                </a:solidFill>
              </a:rPr>
              <a:t>		2013, </a:t>
            </a:r>
            <a:r>
              <a:rPr lang="de-DE" dirty="0" err="1">
                <a:solidFill>
                  <a:srgbClr val="C00000"/>
                </a:solidFill>
              </a:rPr>
              <a:t>BGbl</a:t>
            </a:r>
            <a:r>
              <a:rPr lang="de-DE" dirty="0">
                <a:solidFill>
                  <a:srgbClr val="C00000"/>
                </a:solidFill>
              </a:rPr>
              <a:t>. 2013 I Nr. 19.</a:t>
            </a:r>
            <a:endParaRPr lang="en-GB" dirty="0">
              <a:solidFill>
                <a:srgbClr val="C00000"/>
              </a:solidFill>
            </a:endParaRP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endParaRPr lang="de-DE" dirty="0" smtClean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27787" y="109248"/>
            <a:ext cx="75298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Nieuw </a:t>
            </a:r>
            <a:r>
              <a:rPr lang="nl-NL" sz="2800" dirty="0">
                <a:solidFill>
                  <a:srgbClr val="C00000"/>
                </a:solidFill>
                <a:latin typeface="Museo Sans 500" panose="02000000000000000000" pitchFamily="50" charset="0"/>
              </a:rPr>
              <a:t>D</a:t>
            </a:r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uits zeerecht</a:t>
            </a:r>
            <a:endParaRPr lang="nl-NL" sz="2800" dirty="0">
              <a:solidFill>
                <a:srgbClr val="C00000"/>
              </a:solidFill>
              <a:latin typeface="Museo Sans 5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827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4"/>
          <p:cNvSpPr txBox="1">
            <a:spLocks noGrp="1"/>
          </p:cNvSpPr>
          <p:nvPr>
            <p:ph idx="1"/>
          </p:nvPr>
        </p:nvSpPr>
        <p:spPr>
          <a:xfrm>
            <a:off x="112542" y="942393"/>
            <a:ext cx="8938152" cy="5033010"/>
          </a:xfrm>
        </p:spPr>
        <p:txBody>
          <a:bodyPr/>
          <a:lstStyle/>
          <a:p>
            <a:pPr algn="ctr">
              <a:lnSpc>
                <a:spcPct val="100000"/>
              </a:lnSpc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Inleiding</a:t>
            </a:r>
            <a:endParaRPr lang="nl-NL" sz="2400" dirty="0">
              <a:solidFill>
                <a:srgbClr val="C00000"/>
              </a:solidFill>
            </a:endParaRPr>
          </a:p>
          <a:p>
            <a:pPr algn="ctr">
              <a:lnSpc>
                <a:spcPct val="100000"/>
              </a:lnSpc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Structuur Boek 5 “</a:t>
            </a:r>
            <a:r>
              <a:rPr lang="nl-NL" sz="2400" dirty="0" err="1" smtClean="0">
                <a:solidFill>
                  <a:srgbClr val="C00000"/>
                </a:solidFill>
              </a:rPr>
              <a:t>Seehandel</a:t>
            </a:r>
            <a:r>
              <a:rPr lang="nl-NL" sz="2400" dirty="0" smtClean="0">
                <a:solidFill>
                  <a:srgbClr val="C00000"/>
                </a:solidFill>
              </a:rPr>
              <a:t>” HGB</a:t>
            </a:r>
            <a:endParaRPr lang="nl-NL" sz="1800" dirty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  <a:defRPr/>
            </a:pPr>
            <a:endParaRPr lang="nl-NL" sz="2400" dirty="0" smtClean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	(Oud)							(Nieuw)</a:t>
            </a:r>
          </a:p>
          <a:p>
            <a:pPr>
              <a:lnSpc>
                <a:spcPct val="100000"/>
              </a:lnSpc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I	Algemene Bepalingen		I	Personen van de Scheepvaart</a:t>
            </a:r>
          </a:p>
          <a:p>
            <a:pPr>
              <a:lnSpc>
                <a:spcPct val="100000"/>
              </a:lnSpc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II	Reder en Rederij</a:t>
            </a:r>
          </a:p>
          <a:p>
            <a:pPr>
              <a:lnSpc>
                <a:spcPct val="100000"/>
              </a:lnSpc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III 	Kapitein</a:t>
            </a:r>
            <a:r>
              <a:rPr lang="nl-NL" sz="1800" dirty="0" smtClean="0">
                <a:solidFill>
                  <a:srgbClr val="C00000"/>
                </a:solidFill>
              </a:rPr>
              <a:t>							</a:t>
            </a:r>
          </a:p>
          <a:p>
            <a:pPr>
              <a:lnSpc>
                <a:spcPct val="100000"/>
              </a:lnSpc>
              <a:defRPr/>
            </a:pPr>
            <a:r>
              <a:rPr lang="nl-NL" sz="1800" dirty="0">
                <a:solidFill>
                  <a:srgbClr val="C00000"/>
                </a:solidFill>
              </a:rPr>
              <a:t>	</a:t>
            </a:r>
            <a:r>
              <a:rPr lang="nl-NL" sz="1800" dirty="0" smtClean="0">
                <a:solidFill>
                  <a:srgbClr val="C00000"/>
                </a:solidFill>
              </a:rPr>
              <a:t>									</a:t>
            </a:r>
            <a:endParaRPr lang="nl-NL" sz="1800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27787" y="109248"/>
            <a:ext cx="75298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Nieuw </a:t>
            </a:r>
            <a:r>
              <a:rPr lang="nl-NL" sz="2800" dirty="0">
                <a:solidFill>
                  <a:srgbClr val="C00000"/>
                </a:solidFill>
                <a:latin typeface="Museo Sans 500" panose="02000000000000000000" pitchFamily="50" charset="0"/>
              </a:rPr>
              <a:t>D</a:t>
            </a:r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uits zeerecht</a:t>
            </a:r>
            <a:endParaRPr lang="nl-NL" sz="2800" dirty="0">
              <a:solidFill>
                <a:srgbClr val="C00000"/>
              </a:solidFill>
              <a:latin typeface="Museo Sans 5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4"/>
          <p:cNvSpPr txBox="1">
            <a:spLocks noGrp="1"/>
          </p:cNvSpPr>
          <p:nvPr>
            <p:ph idx="1"/>
          </p:nvPr>
        </p:nvSpPr>
        <p:spPr>
          <a:xfrm>
            <a:off x="112542" y="942393"/>
            <a:ext cx="8938152" cy="5033010"/>
          </a:xfrm>
        </p:spPr>
        <p:txBody>
          <a:bodyPr/>
          <a:lstStyle/>
          <a:p>
            <a:pPr algn="ctr">
              <a:lnSpc>
                <a:spcPct val="100000"/>
              </a:lnSpc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Inleiding</a:t>
            </a:r>
            <a:endParaRPr lang="nl-NL" sz="2400" dirty="0">
              <a:solidFill>
                <a:srgbClr val="C00000"/>
              </a:solidFill>
            </a:endParaRPr>
          </a:p>
          <a:p>
            <a:pPr algn="ctr">
              <a:lnSpc>
                <a:spcPct val="100000"/>
              </a:lnSpc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Structuur Boek 5 “</a:t>
            </a:r>
            <a:r>
              <a:rPr lang="nl-NL" sz="2400" dirty="0" err="1" smtClean="0">
                <a:solidFill>
                  <a:srgbClr val="C00000"/>
                </a:solidFill>
              </a:rPr>
              <a:t>Seehandel</a:t>
            </a:r>
            <a:r>
              <a:rPr lang="nl-NL" sz="2400" dirty="0" smtClean="0">
                <a:solidFill>
                  <a:srgbClr val="C00000"/>
                </a:solidFill>
              </a:rPr>
              <a:t>” HGB</a:t>
            </a:r>
            <a:endParaRPr lang="nl-NL" sz="1800" dirty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  <a:defRPr/>
            </a:pPr>
            <a:endParaRPr lang="nl-NL" sz="2400" dirty="0" smtClean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	(Oud)							(Nieuw)</a:t>
            </a:r>
          </a:p>
          <a:p>
            <a:pPr>
              <a:lnSpc>
                <a:spcPct val="100000"/>
              </a:lnSpc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IV	Overeenkomsten van			</a:t>
            </a:r>
            <a:r>
              <a:rPr lang="nl-NL" sz="1800" dirty="0" smtClean="0">
                <a:solidFill>
                  <a:srgbClr val="C00000"/>
                </a:solidFill>
              </a:rPr>
              <a:t>II</a:t>
            </a:r>
            <a:r>
              <a:rPr lang="nl-NL" sz="1800" dirty="0">
                <a:solidFill>
                  <a:srgbClr val="C00000"/>
                </a:solidFill>
              </a:rPr>
              <a:t>	Vervoerovereenkomsten</a:t>
            </a:r>
            <a:endParaRPr lang="nl-NL" sz="1800" dirty="0" smtClean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nl-NL" sz="1800" dirty="0">
                <a:solidFill>
                  <a:srgbClr val="C00000"/>
                </a:solidFill>
              </a:rPr>
              <a:t>	</a:t>
            </a:r>
            <a:r>
              <a:rPr lang="nl-NL" sz="1800" dirty="0" smtClean="0">
                <a:solidFill>
                  <a:srgbClr val="C00000"/>
                </a:solidFill>
              </a:rPr>
              <a:t>goederenvervoer 				1	Goederenvervoer</a:t>
            </a:r>
          </a:p>
          <a:p>
            <a:pPr>
              <a:lnSpc>
                <a:spcPct val="100000"/>
              </a:lnSpc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										1	</a:t>
            </a:r>
            <a:r>
              <a:rPr lang="nl-NL" sz="1800" dirty="0">
                <a:solidFill>
                  <a:srgbClr val="C00000"/>
                </a:solidFill>
              </a:rPr>
              <a:t>Stukgoed</a:t>
            </a:r>
          </a:p>
          <a:p>
            <a:pPr>
              <a:lnSpc>
                <a:spcPct val="100000"/>
              </a:lnSpc>
              <a:defRPr/>
            </a:pPr>
            <a:r>
              <a:rPr lang="nl-NL" sz="1800" dirty="0">
                <a:solidFill>
                  <a:srgbClr val="C00000"/>
                </a:solidFill>
              </a:rPr>
              <a:t>V	Overeenkomsten van </a:t>
            </a:r>
            <a:r>
              <a:rPr lang="nl-NL" sz="1800" dirty="0" smtClean="0">
                <a:solidFill>
                  <a:srgbClr val="C00000"/>
                </a:solidFill>
              </a:rPr>
              <a:t>					1	</a:t>
            </a:r>
            <a:r>
              <a:rPr lang="nl-NL" sz="1800" dirty="0">
                <a:solidFill>
                  <a:srgbClr val="C00000"/>
                </a:solidFill>
              </a:rPr>
              <a:t>Algemeen</a:t>
            </a:r>
          </a:p>
          <a:p>
            <a:pPr>
              <a:lnSpc>
                <a:spcPct val="100000"/>
              </a:lnSpc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	</a:t>
            </a:r>
            <a:r>
              <a:rPr lang="nl-NL" sz="1800" dirty="0">
                <a:solidFill>
                  <a:srgbClr val="C00000"/>
                </a:solidFill>
              </a:rPr>
              <a:t> personenvervoer </a:t>
            </a:r>
            <a:r>
              <a:rPr lang="nl-NL" sz="1800" dirty="0" smtClean="0">
                <a:solidFill>
                  <a:srgbClr val="C00000"/>
                </a:solidFill>
              </a:rPr>
              <a:t>						2	Documenten</a:t>
            </a:r>
          </a:p>
          <a:p>
            <a:pPr>
              <a:lnSpc>
                <a:spcPct val="100000"/>
              </a:lnSpc>
              <a:defRPr/>
            </a:pPr>
            <a:r>
              <a:rPr lang="nl-NL" sz="1800" dirty="0">
                <a:solidFill>
                  <a:srgbClr val="C00000"/>
                </a:solidFill>
              </a:rPr>
              <a:t>	</a:t>
            </a:r>
            <a:r>
              <a:rPr lang="nl-NL" sz="1800" dirty="0" smtClean="0">
                <a:solidFill>
                  <a:srgbClr val="C00000"/>
                </a:solidFill>
              </a:rPr>
              <a:t>										3	Aansprakelijkheid ladingschade</a:t>
            </a:r>
          </a:p>
          <a:p>
            <a:pPr>
              <a:lnSpc>
                <a:spcPct val="100000"/>
              </a:lnSpc>
              <a:defRPr/>
            </a:pPr>
            <a:r>
              <a:rPr lang="nl-NL" sz="1800" dirty="0">
                <a:solidFill>
                  <a:srgbClr val="C00000"/>
                </a:solidFill>
              </a:rPr>
              <a:t>	</a:t>
            </a:r>
            <a:r>
              <a:rPr lang="nl-NL" sz="1800" dirty="0" smtClean="0">
                <a:solidFill>
                  <a:srgbClr val="C00000"/>
                </a:solidFill>
              </a:rPr>
              <a:t>									2	Reisbevrachting</a:t>
            </a:r>
          </a:p>
          <a:p>
            <a:pPr>
              <a:lnSpc>
                <a:spcPct val="100000"/>
              </a:lnSpc>
              <a:defRPr/>
            </a:pPr>
            <a:r>
              <a:rPr lang="nl-NL" sz="1800" dirty="0">
                <a:solidFill>
                  <a:srgbClr val="C00000"/>
                </a:solidFill>
              </a:rPr>
              <a:t>	</a:t>
            </a:r>
            <a:r>
              <a:rPr lang="nl-NL" sz="1800" dirty="0" smtClean="0">
                <a:solidFill>
                  <a:srgbClr val="C00000"/>
                </a:solidFill>
              </a:rPr>
              <a:t>								2	Personenvervoer</a:t>
            </a:r>
          </a:p>
          <a:p>
            <a:pPr>
              <a:lnSpc>
                <a:spcPct val="100000"/>
              </a:lnSpc>
              <a:defRPr/>
            </a:pPr>
            <a:r>
              <a:rPr lang="nl-NL" sz="1800" dirty="0">
                <a:solidFill>
                  <a:srgbClr val="C00000"/>
                </a:solidFill>
              </a:rPr>
              <a:t>	</a:t>
            </a:r>
            <a:r>
              <a:rPr lang="nl-NL" sz="1800" dirty="0" smtClean="0">
                <a:solidFill>
                  <a:srgbClr val="C00000"/>
                </a:solidFill>
              </a:rPr>
              <a:t>							</a:t>
            </a:r>
          </a:p>
          <a:p>
            <a:pPr>
              <a:lnSpc>
                <a:spcPct val="100000"/>
              </a:lnSpc>
              <a:defRPr/>
            </a:pPr>
            <a:r>
              <a:rPr lang="nl-NL" sz="1800" dirty="0">
                <a:solidFill>
                  <a:srgbClr val="C00000"/>
                </a:solidFill>
              </a:rPr>
              <a:t>	</a:t>
            </a:r>
            <a:r>
              <a:rPr lang="nl-NL" sz="1800" dirty="0" smtClean="0">
                <a:solidFill>
                  <a:srgbClr val="C00000"/>
                </a:solidFill>
              </a:rPr>
              <a:t>							III	Terbeschikkin</a:t>
            </a:r>
            <a:r>
              <a:rPr lang="nl-NL" sz="1800" dirty="0">
                <a:solidFill>
                  <a:srgbClr val="C00000"/>
                </a:solidFill>
              </a:rPr>
              <a:t>g</a:t>
            </a:r>
            <a:r>
              <a:rPr lang="nl-NL" sz="1800" dirty="0" smtClean="0">
                <a:solidFill>
                  <a:srgbClr val="C00000"/>
                </a:solidFill>
              </a:rPr>
              <a:t>stelling schip</a:t>
            </a:r>
          </a:p>
          <a:p>
            <a:pPr>
              <a:lnSpc>
                <a:spcPct val="100000"/>
              </a:lnSpc>
              <a:defRPr/>
            </a:pPr>
            <a:r>
              <a:rPr lang="nl-NL" sz="1800" dirty="0">
                <a:solidFill>
                  <a:srgbClr val="C00000"/>
                </a:solidFill>
              </a:rPr>
              <a:t>	</a:t>
            </a:r>
            <a:r>
              <a:rPr lang="nl-NL" sz="1800" dirty="0" smtClean="0">
                <a:solidFill>
                  <a:srgbClr val="C00000"/>
                </a:solidFill>
              </a:rPr>
              <a:t>								1	Rompbevrachting</a:t>
            </a:r>
          </a:p>
          <a:p>
            <a:pPr>
              <a:lnSpc>
                <a:spcPct val="100000"/>
              </a:lnSpc>
              <a:defRPr/>
            </a:pPr>
            <a:r>
              <a:rPr lang="nl-NL" sz="1800" dirty="0">
                <a:solidFill>
                  <a:srgbClr val="C00000"/>
                </a:solidFill>
              </a:rPr>
              <a:t>	</a:t>
            </a:r>
            <a:r>
              <a:rPr lang="nl-NL" sz="1800" dirty="0" smtClean="0">
                <a:solidFill>
                  <a:srgbClr val="C00000"/>
                </a:solidFill>
              </a:rPr>
              <a:t>								2	Tijdbevrachting</a:t>
            </a:r>
            <a:r>
              <a:rPr lang="nl-NL" sz="1800" dirty="0" smtClean="0">
                <a:solidFill>
                  <a:srgbClr val="C00000"/>
                </a:solidFill>
              </a:rPr>
              <a:t>	</a:t>
            </a:r>
            <a:endParaRPr lang="nl-NL" sz="1800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27787" y="109248"/>
            <a:ext cx="75298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Nieuw </a:t>
            </a:r>
            <a:r>
              <a:rPr lang="nl-NL" sz="2800" dirty="0">
                <a:solidFill>
                  <a:srgbClr val="C00000"/>
                </a:solidFill>
                <a:latin typeface="Museo Sans 500" panose="02000000000000000000" pitchFamily="50" charset="0"/>
              </a:rPr>
              <a:t>D</a:t>
            </a:r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uits zeerecht</a:t>
            </a:r>
            <a:endParaRPr lang="nl-NL" sz="2800" dirty="0">
              <a:solidFill>
                <a:srgbClr val="C00000"/>
              </a:solidFill>
              <a:latin typeface="Museo Sans 5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860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4"/>
          <p:cNvSpPr txBox="1">
            <a:spLocks noGrp="1"/>
          </p:cNvSpPr>
          <p:nvPr>
            <p:ph idx="1"/>
          </p:nvPr>
        </p:nvSpPr>
        <p:spPr>
          <a:xfrm>
            <a:off x="112542" y="942392"/>
            <a:ext cx="8938152" cy="5915607"/>
          </a:xfrm>
        </p:spPr>
        <p:txBody>
          <a:bodyPr/>
          <a:lstStyle/>
          <a:p>
            <a:pPr algn="ctr">
              <a:lnSpc>
                <a:spcPct val="100000"/>
              </a:lnSpc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Inleiding</a:t>
            </a:r>
            <a:endParaRPr lang="nl-NL" sz="2400" dirty="0">
              <a:solidFill>
                <a:srgbClr val="C00000"/>
              </a:solidFill>
            </a:endParaRPr>
          </a:p>
          <a:p>
            <a:pPr algn="ctr">
              <a:lnSpc>
                <a:spcPct val="100000"/>
              </a:lnSpc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Structuur Boek 5 “</a:t>
            </a:r>
            <a:r>
              <a:rPr lang="nl-NL" sz="2400" dirty="0" err="1" smtClean="0">
                <a:solidFill>
                  <a:srgbClr val="C00000"/>
                </a:solidFill>
              </a:rPr>
              <a:t>Seehandel</a:t>
            </a:r>
            <a:r>
              <a:rPr lang="nl-NL" sz="2400" dirty="0" smtClean="0">
                <a:solidFill>
                  <a:srgbClr val="C00000"/>
                </a:solidFill>
              </a:rPr>
              <a:t>” HGB</a:t>
            </a:r>
            <a:endParaRPr lang="nl-NL" sz="1800" dirty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  <a:defRPr/>
            </a:pPr>
            <a:endParaRPr lang="nl-NL" sz="2400" dirty="0" smtClean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	(Oud)								(Nieuw)</a:t>
            </a:r>
          </a:p>
          <a:p>
            <a:pPr>
              <a:lnSpc>
                <a:spcPct val="100000"/>
              </a:lnSpc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VI	Bodemerij (tot 1937) 					IV	Noodsituaties van het schip</a:t>
            </a:r>
          </a:p>
          <a:p>
            <a:pPr>
              <a:lnSpc>
                <a:spcPct val="100000"/>
              </a:lnSpc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											1	Aanvaring</a:t>
            </a:r>
            <a:endParaRPr lang="nl-NL" sz="1800" dirty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nl-NL" sz="1800" dirty="0">
                <a:solidFill>
                  <a:srgbClr val="C00000"/>
                </a:solidFill>
              </a:rPr>
              <a:t>VII	</a:t>
            </a:r>
            <a:r>
              <a:rPr lang="nl-NL" sz="1800" dirty="0" err="1">
                <a:solidFill>
                  <a:srgbClr val="C00000"/>
                </a:solidFill>
              </a:rPr>
              <a:t>Avarij</a:t>
            </a:r>
            <a:r>
              <a:rPr lang="nl-NL" sz="1800" dirty="0">
                <a:solidFill>
                  <a:srgbClr val="C00000"/>
                </a:solidFill>
              </a:rPr>
              <a:t> </a:t>
            </a:r>
            <a:r>
              <a:rPr lang="nl-NL" sz="1800" dirty="0" smtClean="0">
                <a:solidFill>
                  <a:srgbClr val="C00000"/>
                </a:solidFill>
              </a:rPr>
              <a:t>									2	Hulpverlening</a:t>
            </a:r>
          </a:p>
          <a:p>
            <a:pPr>
              <a:lnSpc>
                <a:spcPct val="100000"/>
              </a:lnSpc>
              <a:defRPr/>
            </a:pPr>
            <a:r>
              <a:rPr lang="nl-NL" sz="1800" dirty="0">
                <a:solidFill>
                  <a:srgbClr val="C00000"/>
                </a:solidFill>
              </a:rPr>
              <a:t>	</a:t>
            </a:r>
            <a:r>
              <a:rPr lang="nl-NL" sz="1800" dirty="0">
                <a:solidFill>
                  <a:srgbClr val="C00000"/>
                </a:solidFill>
              </a:rPr>
              <a:t> 1	</a:t>
            </a:r>
            <a:r>
              <a:rPr lang="nl-NL" sz="1800" dirty="0" err="1">
                <a:solidFill>
                  <a:srgbClr val="C00000"/>
                </a:solidFill>
              </a:rPr>
              <a:t>Avarij</a:t>
            </a:r>
            <a:r>
              <a:rPr lang="nl-NL" sz="1800" dirty="0">
                <a:solidFill>
                  <a:srgbClr val="C00000"/>
                </a:solidFill>
              </a:rPr>
              <a:t> grosse en bijzondere </a:t>
            </a:r>
            <a:r>
              <a:rPr lang="nl-NL" sz="1800" dirty="0" smtClean="0">
                <a:solidFill>
                  <a:srgbClr val="C00000"/>
                </a:solidFill>
              </a:rPr>
              <a:t>			3	</a:t>
            </a:r>
            <a:r>
              <a:rPr lang="nl-NL" sz="1800" dirty="0" err="1" smtClean="0">
                <a:solidFill>
                  <a:srgbClr val="C00000"/>
                </a:solidFill>
              </a:rPr>
              <a:t>Avarij</a:t>
            </a:r>
            <a:r>
              <a:rPr lang="nl-NL" sz="1800" dirty="0" smtClean="0">
                <a:solidFill>
                  <a:srgbClr val="C00000"/>
                </a:solidFill>
              </a:rPr>
              <a:t>-grosse</a:t>
            </a:r>
            <a:endParaRPr lang="nl-NL" sz="1800" dirty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nl-NL" sz="1800" dirty="0">
                <a:solidFill>
                  <a:srgbClr val="C00000"/>
                </a:solidFill>
              </a:rPr>
              <a:t>	 </a:t>
            </a:r>
            <a:r>
              <a:rPr lang="nl-NL" sz="1800" dirty="0" smtClean="0">
                <a:solidFill>
                  <a:srgbClr val="C00000"/>
                </a:solidFill>
              </a:rPr>
              <a:t>	</a:t>
            </a:r>
            <a:r>
              <a:rPr lang="nl-NL" sz="1800" dirty="0" err="1" smtClean="0">
                <a:solidFill>
                  <a:srgbClr val="C00000"/>
                </a:solidFill>
              </a:rPr>
              <a:t>avarij</a:t>
            </a:r>
            <a:r>
              <a:rPr lang="nl-NL" sz="1800" dirty="0" smtClean="0">
                <a:solidFill>
                  <a:srgbClr val="C00000"/>
                </a:solidFill>
              </a:rPr>
              <a:t> </a:t>
            </a:r>
            <a:r>
              <a:rPr lang="nl-NL" sz="1800" dirty="0">
                <a:solidFill>
                  <a:srgbClr val="C00000"/>
                </a:solidFill>
              </a:rPr>
              <a:t>						</a:t>
            </a:r>
          </a:p>
          <a:p>
            <a:pPr>
              <a:lnSpc>
                <a:spcPct val="100000"/>
              </a:lnSpc>
              <a:defRPr/>
            </a:pPr>
            <a:r>
              <a:rPr lang="nl-NL" sz="1800" dirty="0">
                <a:solidFill>
                  <a:srgbClr val="C00000"/>
                </a:solidFill>
              </a:rPr>
              <a:t>	 2 	Hulpverlening </a:t>
            </a:r>
            <a:r>
              <a:rPr lang="nl-NL" sz="1800" dirty="0" smtClean="0">
                <a:solidFill>
                  <a:srgbClr val="C00000"/>
                </a:solidFill>
              </a:rPr>
              <a:t>					V	Scheepsvoorrechten</a:t>
            </a:r>
            <a:endParaRPr lang="nl-NL" sz="1800" dirty="0" smtClean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		</a:t>
            </a:r>
            <a:r>
              <a:rPr lang="nl-NL" sz="1800" dirty="0">
                <a:solidFill>
                  <a:srgbClr val="C00000"/>
                </a:solidFill>
              </a:rPr>
              <a:t> </a:t>
            </a:r>
            <a:r>
              <a:rPr lang="nl-NL" sz="1800" dirty="0" smtClean="0">
                <a:solidFill>
                  <a:srgbClr val="C00000"/>
                </a:solidFill>
              </a:rPr>
              <a:t>								</a:t>
            </a:r>
          </a:p>
          <a:p>
            <a:pPr>
              <a:lnSpc>
                <a:spcPct val="100000"/>
              </a:lnSpc>
              <a:defRPr/>
            </a:pPr>
            <a:r>
              <a:rPr lang="nl-NL" sz="1800" dirty="0">
                <a:solidFill>
                  <a:srgbClr val="C00000"/>
                </a:solidFill>
              </a:rPr>
              <a:t>VIII	Berging en hulpverlening </a:t>
            </a:r>
            <a:r>
              <a:rPr lang="nl-NL" sz="1800" dirty="0">
                <a:solidFill>
                  <a:srgbClr val="C00000"/>
                </a:solidFill>
              </a:rPr>
              <a:t>	</a:t>
            </a:r>
            <a:r>
              <a:rPr lang="nl-NL" sz="1800" dirty="0" smtClean="0">
                <a:solidFill>
                  <a:srgbClr val="C00000"/>
                </a:solidFill>
              </a:rPr>
              <a:t>			VI 	Verjaring</a:t>
            </a:r>
          </a:p>
          <a:p>
            <a:pPr>
              <a:lnSpc>
                <a:spcPct val="100000"/>
              </a:lnSpc>
              <a:defRPr/>
            </a:pPr>
            <a:endParaRPr lang="nl-NL" sz="1800" dirty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IX 	Scheepsvoorrechten					VII	Beperking van aansprakelijkheid</a:t>
            </a:r>
          </a:p>
          <a:p>
            <a:pPr>
              <a:lnSpc>
                <a:spcPct val="100000"/>
              </a:lnSpc>
              <a:defRPr/>
            </a:pPr>
            <a:endParaRPr lang="nl-NL" sz="1800" dirty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X	Zeeverzekering						VIII	Procesrecht</a:t>
            </a:r>
          </a:p>
          <a:p>
            <a:pPr>
              <a:lnSpc>
                <a:spcPct val="100000"/>
              </a:lnSpc>
              <a:defRPr/>
            </a:pPr>
            <a:endParaRPr lang="nl-NL" sz="1800" dirty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XI	Verjaring</a:t>
            </a:r>
            <a:endParaRPr lang="nl-NL" sz="1800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27787" y="109248"/>
            <a:ext cx="75298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Nieuw </a:t>
            </a:r>
            <a:r>
              <a:rPr lang="nl-NL" sz="2800" dirty="0">
                <a:solidFill>
                  <a:srgbClr val="C00000"/>
                </a:solidFill>
                <a:latin typeface="Museo Sans 500" panose="02000000000000000000" pitchFamily="50" charset="0"/>
              </a:rPr>
              <a:t>D</a:t>
            </a:r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uits zeerecht</a:t>
            </a:r>
            <a:endParaRPr lang="nl-NL" sz="2800" dirty="0">
              <a:solidFill>
                <a:srgbClr val="C00000"/>
              </a:solidFill>
              <a:latin typeface="Museo Sans 5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401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4"/>
          <p:cNvSpPr txBox="1">
            <a:spLocks noGrp="1"/>
          </p:cNvSpPr>
          <p:nvPr>
            <p:ph idx="1"/>
          </p:nvPr>
        </p:nvSpPr>
        <p:spPr>
          <a:xfrm>
            <a:off x="140677" y="942393"/>
            <a:ext cx="8910017" cy="5033010"/>
          </a:xfrm>
        </p:spPr>
        <p:txBody>
          <a:bodyPr/>
          <a:lstStyle/>
          <a:p>
            <a:pPr algn="ctr">
              <a:lnSpc>
                <a:spcPct val="100000"/>
              </a:lnSpc>
              <a:defRPr/>
            </a:pPr>
            <a:r>
              <a:rPr lang="nl-NL" sz="2400" dirty="0">
                <a:solidFill>
                  <a:srgbClr val="C00000"/>
                </a:solidFill>
              </a:rPr>
              <a:t>Inleiding</a:t>
            </a:r>
          </a:p>
          <a:p>
            <a:pPr algn="ctr">
              <a:lnSpc>
                <a:spcPct val="100000"/>
              </a:lnSpc>
              <a:defRPr/>
            </a:pPr>
            <a:r>
              <a:rPr lang="nl-NL" sz="2400" dirty="0">
                <a:solidFill>
                  <a:srgbClr val="C00000"/>
                </a:solidFill>
              </a:rPr>
              <a:t>Structuur Boek 5 “</a:t>
            </a:r>
            <a:r>
              <a:rPr lang="nl-NL" sz="2400" dirty="0" err="1">
                <a:solidFill>
                  <a:srgbClr val="C00000"/>
                </a:solidFill>
              </a:rPr>
              <a:t>Seehandel</a:t>
            </a:r>
            <a:r>
              <a:rPr lang="nl-NL" sz="2400" dirty="0">
                <a:solidFill>
                  <a:srgbClr val="C00000"/>
                </a:solidFill>
              </a:rPr>
              <a:t>” HGB</a:t>
            </a:r>
            <a:endParaRPr lang="nl-NL" sz="1800" dirty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  <a:defRPr/>
            </a:pPr>
            <a:endParaRPr lang="nl-NL" sz="2400" dirty="0">
              <a:solidFill>
                <a:srgbClr val="C00000"/>
              </a:solidFill>
            </a:endParaRP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Opmerkingen</a:t>
            </a:r>
            <a:endParaRPr lang="nl-NL" sz="2400" dirty="0">
              <a:solidFill>
                <a:srgbClr val="C00000"/>
              </a:solidFill>
            </a:endParaRP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NL recht rekent tijd- en reisbevrachtingen tot overeenkomsten van zeevervoer (art.</a:t>
            </a:r>
            <a:r>
              <a:rPr lang="nl-NL" dirty="0">
                <a:solidFill>
                  <a:srgbClr val="C00000"/>
                </a:solidFill>
              </a:rPr>
              <a:t> </a:t>
            </a:r>
            <a:r>
              <a:rPr lang="nl-NL" dirty="0" smtClean="0">
                <a:solidFill>
                  <a:srgbClr val="C00000"/>
                </a:solidFill>
              </a:rPr>
              <a:t>8:370 BW). De rompbevrachting is een </a:t>
            </a:r>
            <a:r>
              <a:rPr lang="nl-NL" dirty="0" err="1" smtClean="0">
                <a:solidFill>
                  <a:srgbClr val="C00000"/>
                </a:solidFill>
              </a:rPr>
              <a:t>sui</a:t>
            </a:r>
            <a:r>
              <a:rPr lang="nl-NL" dirty="0" smtClean="0">
                <a:solidFill>
                  <a:srgbClr val="C00000"/>
                </a:solidFill>
              </a:rPr>
              <a:t> </a:t>
            </a:r>
            <a:r>
              <a:rPr lang="nl-NL" dirty="0" err="1" smtClean="0">
                <a:solidFill>
                  <a:srgbClr val="C00000"/>
                </a:solidFill>
              </a:rPr>
              <a:t>generis</a:t>
            </a:r>
            <a:r>
              <a:rPr lang="nl-NL" dirty="0" smtClean="0">
                <a:solidFill>
                  <a:srgbClr val="C00000"/>
                </a:solidFill>
              </a:rPr>
              <a:t> overeenkomst (art. 8:530 BW). </a:t>
            </a: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endParaRPr lang="nl-NL" dirty="0" smtClean="0">
              <a:solidFill>
                <a:srgbClr val="C00000"/>
              </a:solidFill>
            </a:endParaRP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Duits recht onderscheidt tussen “</a:t>
            </a:r>
            <a:r>
              <a:rPr lang="de-DE" dirty="0" err="1" smtClean="0">
                <a:solidFill>
                  <a:srgbClr val="C00000"/>
                </a:solidFill>
              </a:rPr>
              <a:t>Befördungsverträge</a:t>
            </a:r>
            <a:r>
              <a:rPr lang="nl-NL" dirty="0" smtClean="0">
                <a:solidFill>
                  <a:srgbClr val="C00000"/>
                </a:solidFill>
              </a:rPr>
              <a:t>” en “</a:t>
            </a:r>
            <a:r>
              <a:rPr lang="de-DE" dirty="0" smtClean="0">
                <a:solidFill>
                  <a:srgbClr val="C00000"/>
                </a:solidFill>
              </a:rPr>
              <a:t>Schiffs-</a:t>
            </a:r>
            <a:r>
              <a:rPr lang="de-DE" dirty="0" err="1" smtClean="0">
                <a:solidFill>
                  <a:srgbClr val="C00000"/>
                </a:solidFill>
              </a:rPr>
              <a:t>überlassungsverträge</a:t>
            </a:r>
            <a:r>
              <a:rPr lang="nl-NL" dirty="0" smtClean="0">
                <a:solidFill>
                  <a:srgbClr val="C00000"/>
                </a:solidFill>
              </a:rPr>
              <a:t>”, waarbij reisbevrachting tot de eerste en tijdbevrachting (“</a:t>
            </a:r>
            <a:r>
              <a:rPr lang="nl-NL" dirty="0" err="1" smtClean="0">
                <a:solidFill>
                  <a:srgbClr val="C00000"/>
                </a:solidFill>
              </a:rPr>
              <a:t>Zeitcharter</a:t>
            </a:r>
            <a:r>
              <a:rPr lang="nl-NL" dirty="0" smtClean="0">
                <a:solidFill>
                  <a:srgbClr val="C00000"/>
                </a:solidFill>
              </a:rPr>
              <a:t>”, § 557 HGB) en rompbevrachting (“</a:t>
            </a:r>
            <a:r>
              <a:rPr lang="nl-NL" dirty="0" err="1" smtClean="0">
                <a:solidFill>
                  <a:srgbClr val="C00000"/>
                </a:solidFill>
              </a:rPr>
              <a:t>Schiffsmiete</a:t>
            </a:r>
            <a:r>
              <a:rPr lang="nl-NL" dirty="0" smtClean="0">
                <a:solidFill>
                  <a:srgbClr val="C00000"/>
                </a:solidFill>
              </a:rPr>
              <a:t>”, § 553 HGB) tot de tweede categorie behoren.</a:t>
            </a:r>
            <a:endParaRPr lang="nl-NL" sz="1800" dirty="0" smtClean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27787" y="109248"/>
            <a:ext cx="75298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Nieuw </a:t>
            </a:r>
            <a:r>
              <a:rPr lang="nl-NL" sz="2800" dirty="0">
                <a:solidFill>
                  <a:srgbClr val="C00000"/>
                </a:solidFill>
                <a:latin typeface="Museo Sans 500" panose="02000000000000000000" pitchFamily="50" charset="0"/>
              </a:rPr>
              <a:t>D</a:t>
            </a:r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uits zeerecht</a:t>
            </a:r>
            <a:endParaRPr lang="nl-NL" sz="2800" dirty="0">
              <a:solidFill>
                <a:srgbClr val="C00000"/>
              </a:solidFill>
              <a:latin typeface="Museo Sans 5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338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4"/>
          <p:cNvSpPr txBox="1">
            <a:spLocks noGrp="1"/>
          </p:cNvSpPr>
          <p:nvPr>
            <p:ph idx="1"/>
          </p:nvPr>
        </p:nvSpPr>
        <p:spPr>
          <a:xfrm>
            <a:off x="335902" y="942393"/>
            <a:ext cx="8714792" cy="5033010"/>
          </a:xfrm>
        </p:spPr>
        <p:txBody>
          <a:bodyPr/>
          <a:lstStyle/>
          <a:p>
            <a:pPr algn="ctr">
              <a:lnSpc>
                <a:spcPct val="100000"/>
              </a:lnSpc>
              <a:defRPr/>
            </a:pPr>
            <a:r>
              <a:rPr lang="nl-NL" sz="2400" dirty="0">
                <a:solidFill>
                  <a:srgbClr val="C00000"/>
                </a:solidFill>
              </a:rPr>
              <a:t>Inleiding</a:t>
            </a:r>
          </a:p>
          <a:p>
            <a:pPr algn="ctr">
              <a:lnSpc>
                <a:spcPct val="100000"/>
              </a:lnSpc>
              <a:defRPr/>
            </a:pPr>
            <a:r>
              <a:rPr lang="nl-NL" sz="2400" dirty="0">
                <a:solidFill>
                  <a:srgbClr val="C00000"/>
                </a:solidFill>
              </a:rPr>
              <a:t>Structuur Boek 5 “</a:t>
            </a:r>
            <a:r>
              <a:rPr lang="nl-NL" sz="2400" dirty="0" err="1">
                <a:solidFill>
                  <a:srgbClr val="C00000"/>
                </a:solidFill>
              </a:rPr>
              <a:t>Seehandel</a:t>
            </a:r>
            <a:r>
              <a:rPr lang="nl-NL" sz="2400" dirty="0">
                <a:solidFill>
                  <a:srgbClr val="C00000"/>
                </a:solidFill>
              </a:rPr>
              <a:t>” HGB</a:t>
            </a:r>
            <a:endParaRPr lang="nl-NL" sz="1800" dirty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  <a:defRPr/>
            </a:pPr>
            <a:endParaRPr lang="nl-NL" sz="2400" dirty="0">
              <a:solidFill>
                <a:srgbClr val="C00000"/>
              </a:solidFill>
            </a:endParaRP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Opmerkingen</a:t>
            </a:r>
            <a:endParaRPr lang="nl-NL" sz="2400" dirty="0">
              <a:solidFill>
                <a:srgbClr val="C00000"/>
              </a:solidFill>
            </a:endParaRP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HGB biedt geen </a:t>
            </a:r>
            <a:r>
              <a:rPr lang="nl-NL" dirty="0">
                <a:solidFill>
                  <a:srgbClr val="C00000"/>
                </a:solidFill>
              </a:rPr>
              <a:t>uitputtende </a:t>
            </a:r>
            <a:r>
              <a:rPr lang="nl-NL" dirty="0" smtClean="0">
                <a:solidFill>
                  <a:srgbClr val="C00000"/>
                </a:solidFill>
              </a:rPr>
              <a:t>regeling. Diverse relevante thema’s zijn elders in de wet geregeld. Bijv.</a:t>
            </a:r>
            <a:endParaRPr lang="nl-NL" dirty="0">
              <a:solidFill>
                <a:srgbClr val="C00000"/>
              </a:solidFill>
            </a:endParaRP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>
                <a:solidFill>
                  <a:srgbClr val="C00000"/>
                </a:solidFill>
              </a:rPr>
              <a:t>Scheepsregister</a:t>
            </a: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Wrakopruiming</a:t>
            </a: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Olieverontreiniging door olietankschepen</a:t>
            </a: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Vervoer van gevaarlijke stoffen</a:t>
            </a: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endParaRPr lang="nl-NL" dirty="0" smtClean="0">
              <a:solidFill>
                <a:srgbClr val="C00000"/>
              </a:solidFill>
            </a:endParaRP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Duits recht streeft geen integratie van handelsrecht in burgerlijk recht na. De koopman bestaat in Duitsland nog steeds al is de relevantie van dit begrip gering geworden. Vgl. § 481 HGB.</a:t>
            </a:r>
            <a:endParaRPr lang="nl-NL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27787" y="109248"/>
            <a:ext cx="75298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Nieuw </a:t>
            </a:r>
            <a:r>
              <a:rPr lang="nl-NL" sz="2800" dirty="0">
                <a:solidFill>
                  <a:srgbClr val="C00000"/>
                </a:solidFill>
                <a:latin typeface="Museo Sans 500" panose="02000000000000000000" pitchFamily="50" charset="0"/>
              </a:rPr>
              <a:t>D</a:t>
            </a:r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uits zeerecht</a:t>
            </a:r>
            <a:endParaRPr lang="nl-NL" sz="2800" dirty="0">
              <a:solidFill>
                <a:srgbClr val="C00000"/>
              </a:solidFill>
              <a:latin typeface="Museo Sans 5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442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4"/>
          <p:cNvSpPr txBox="1">
            <a:spLocks noGrp="1"/>
          </p:cNvSpPr>
          <p:nvPr>
            <p:ph idx="1"/>
          </p:nvPr>
        </p:nvSpPr>
        <p:spPr>
          <a:xfrm>
            <a:off x="168812" y="759655"/>
            <a:ext cx="8881882" cy="5215748"/>
          </a:xfrm>
        </p:spPr>
        <p:txBody>
          <a:bodyPr/>
          <a:lstStyle/>
          <a:p>
            <a:pPr algn="ctr">
              <a:lnSpc>
                <a:spcPct val="100000"/>
              </a:lnSpc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Inleiding</a:t>
            </a:r>
            <a:endParaRPr lang="nl-NL" sz="2400" dirty="0">
              <a:solidFill>
                <a:srgbClr val="C00000"/>
              </a:solidFill>
            </a:endParaRP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endParaRPr lang="nl-NL" sz="2400" dirty="0">
              <a:solidFill>
                <a:srgbClr val="C00000"/>
              </a:solidFill>
            </a:endParaRPr>
          </a:p>
          <a:p>
            <a:pPr marL="457200" indent="-457200">
              <a:lnSpc>
                <a:spcPct val="100000"/>
              </a:lnSpc>
              <a:buBlip>
                <a:blip r:embed="rId2"/>
              </a:buBlip>
              <a:defRPr/>
            </a:pPr>
            <a:r>
              <a:rPr lang="nl-NL" sz="2400" dirty="0" smtClean="0">
                <a:solidFill>
                  <a:srgbClr val="C00000"/>
                </a:solidFill>
              </a:rPr>
              <a:t>Terminologie</a:t>
            </a:r>
            <a:endParaRPr lang="nl-NL" sz="2400" dirty="0">
              <a:solidFill>
                <a:srgbClr val="C00000"/>
              </a:solidFill>
            </a:endParaRP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“Reeder” (§ 476 HGB) = scheepseigenaar.</a:t>
            </a: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endParaRPr lang="nl-NL" dirty="0" smtClean="0">
              <a:solidFill>
                <a:srgbClr val="C00000"/>
              </a:solidFill>
            </a:endParaRP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“</a:t>
            </a:r>
            <a:r>
              <a:rPr lang="nl-NL" dirty="0" err="1" smtClean="0">
                <a:solidFill>
                  <a:srgbClr val="C00000"/>
                </a:solidFill>
              </a:rPr>
              <a:t>Ausrüster</a:t>
            </a:r>
            <a:r>
              <a:rPr lang="nl-NL" dirty="0" smtClean="0">
                <a:solidFill>
                  <a:srgbClr val="C00000"/>
                </a:solidFill>
              </a:rPr>
              <a:t>” (§ 477 HGB) = wie met een hem niet toebehorend schip de scheepvaart bedrijft. </a:t>
            </a:r>
          </a:p>
          <a:p>
            <a:pPr marL="457200" lvl="1">
              <a:lnSpc>
                <a:spcPct val="100000"/>
              </a:lnSpc>
              <a:defRPr/>
            </a:pPr>
            <a:endParaRPr lang="nl-NL" dirty="0">
              <a:solidFill>
                <a:srgbClr val="C00000"/>
              </a:solidFill>
            </a:endParaRP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“</a:t>
            </a:r>
            <a:r>
              <a:rPr lang="de-DE" dirty="0" smtClean="0">
                <a:solidFill>
                  <a:srgbClr val="C00000"/>
                </a:solidFill>
              </a:rPr>
              <a:t>Frachtvertrag</a:t>
            </a:r>
            <a:r>
              <a:rPr lang="nl-NL" dirty="0" smtClean="0">
                <a:solidFill>
                  <a:srgbClr val="C00000"/>
                </a:solidFill>
              </a:rPr>
              <a:t>” (§ 407 HGB) = vervoerovereenkomst</a:t>
            </a: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endParaRPr lang="nl-NL" dirty="0" smtClean="0">
              <a:solidFill>
                <a:srgbClr val="C00000"/>
              </a:solidFill>
            </a:endParaRPr>
          </a:p>
          <a:p>
            <a:pPr marL="914400" lvl="1" indent="-457200">
              <a:lnSpc>
                <a:spcPct val="100000"/>
              </a:lnSpc>
              <a:buBlip>
                <a:blip r:embed="rId3"/>
              </a:buBlip>
              <a:defRPr/>
            </a:pPr>
            <a:r>
              <a:rPr lang="nl-NL" dirty="0" smtClean="0">
                <a:solidFill>
                  <a:srgbClr val="C00000"/>
                </a:solidFill>
              </a:rPr>
              <a:t>“</a:t>
            </a:r>
            <a:r>
              <a:rPr lang="de-DE" dirty="0" smtClean="0">
                <a:solidFill>
                  <a:srgbClr val="C00000"/>
                </a:solidFill>
              </a:rPr>
              <a:t>Seefrachtvertrag“</a:t>
            </a:r>
            <a:r>
              <a:rPr lang="nl-NL" dirty="0" smtClean="0">
                <a:solidFill>
                  <a:srgbClr val="C00000"/>
                </a:solidFill>
              </a:rPr>
              <a:t> = overeenkomst van goederenvervoer over </a:t>
            </a:r>
            <a:r>
              <a:rPr lang="nl-NL" dirty="0">
                <a:solidFill>
                  <a:srgbClr val="C00000"/>
                </a:solidFill>
              </a:rPr>
              <a:t>zee. </a:t>
            </a:r>
            <a:r>
              <a:rPr lang="nl-NL" dirty="0" smtClean="0">
                <a:solidFill>
                  <a:srgbClr val="C00000"/>
                </a:solidFill>
              </a:rPr>
              <a:t>Twee vormen:</a:t>
            </a:r>
            <a:endParaRPr lang="nl-NL" dirty="0">
              <a:solidFill>
                <a:srgbClr val="C00000"/>
              </a:solidFill>
            </a:endParaRP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“</a:t>
            </a:r>
            <a:r>
              <a:rPr lang="de-DE" sz="1800" dirty="0" smtClean="0">
                <a:solidFill>
                  <a:srgbClr val="C00000"/>
                </a:solidFill>
              </a:rPr>
              <a:t>Stückgutfrachtvertrag</a:t>
            </a:r>
            <a:r>
              <a:rPr lang="nl-NL" sz="1800" dirty="0" smtClean="0">
                <a:solidFill>
                  <a:srgbClr val="C00000"/>
                </a:solidFill>
              </a:rPr>
              <a:t>” </a:t>
            </a:r>
            <a:r>
              <a:rPr lang="nl-NL" sz="1800" dirty="0">
                <a:solidFill>
                  <a:srgbClr val="C00000"/>
                </a:solidFill>
              </a:rPr>
              <a:t>(§ 481 e.v. HGB) </a:t>
            </a:r>
            <a:r>
              <a:rPr lang="nl-NL" sz="1800" dirty="0" smtClean="0">
                <a:solidFill>
                  <a:srgbClr val="C00000"/>
                </a:solidFill>
              </a:rPr>
              <a:t>= bevrachting .. bij aanleg op  stukgoederen, vgl. art. 453, 2. </a:t>
            </a:r>
            <a:r>
              <a:rPr lang="nl-NL" sz="1800" dirty="0" err="1" smtClean="0">
                <a:solidFill>
                  <a:srgbClr val="C00000"/>
                </a:solidFill>
              </a:rPr>
              <a:t>WvK</a:t>
            </a:r>
            <a:r>
              <a:rPr lang="nl-NL" sz="1800" dirty="0" smtClean="0">
                <a:solidFill>
                  <a:srgbClr val="C00000"/>
                </a:solidFill>
              </a:rPr>
              <a:t> 1838.</a:t>
            </a:r>
          </a:p>
          <a:p>
            <a:pPr marL="1371600" lvl="2" indent="-457200">
              <a:lnSpc>
                <a:spcPct val="100000"/>
              </a:lnSpc>
              <a:buBlip>
                <a:blip r:embed="rId4"/>
              </a:buBlip>
              <a:defRPr/>
            </a:pPr>
            <a:r>
              <a:rPr lang="nl-NL" sz="1800" dirty="0" smtClean="0">
                <a:solidFill>
                  <a:srgbClr val="C00000"/>
                </a:solidFill>
              </a:rPr>
              <a:t>“</a:t>
            </a:r>
            <a:r>
              <a:rPr lang="nl-NL" sz="1800" dirty="0" err="1" smtClean="0">
                <a:solidFill>
                  <a:srgbClr val="C00000"/>
                </a:solidFill>
              </a:rPr>
              <a:t>Reisefrachtvertrag</a:t>
            </a:r>
            <a:r>
              <a:rPr lang="nl-NL" sz="1800" dirty="0" smtClean="0">
                <a:solidFill>
                  <a:srgbClr val="C00000"/>
                </a:solidFill>
              </a:rPr>
              <a:t>” (§ 527 e.v. HGB) = reisbevrachting.</a:t>
            </a:r>
            <a:endParaRPr lang="nl-NL" sz="1800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27787" y="109248"/>
            <a:ext cx="75298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Nieuw </a:t>
            </a:r>
            <a:r>
              <a:rPr lang="nl-NL" sz="2800" dirty="0">
                <a:solidFill>
                  <a:srgbClr val="C00000"/>
                </a:solidFill>
                <a:latin typeface="Museo Sans 500" panose="02000000000000000000" pitchFamily="50" charset="0"/>
              </a:rPr>
              <a:t>D</a:t>
            </a:r>
            <a:r>
              <a:rPr lang="nl-NL" sz="2800" dirty="0" smtClean="0">
                <a:solidFill>
                  <a:srgbClr val="C00000"/>
                </a:solidFill>
                <a:latin typeface="Museo Sans 500" panose="02000000000000000000" pitchFamily="50" charset="0"/>
              </a:rPr>
              <a:t>uits zeerecht</a:t>
            </a:r>
            <a:endParaRPr lang="nl-NL" sz="2800" dirty="0">
              <a:solidFill>
                <a:srgbClr val="C00000"/>
              </a:solidFill>
              <a:latin typeface="Museo Sans 5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78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Erasmus_Corporate_v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Erasmus_ESL_template_43_ENG</Template>
  <TotalTime>2606</TotalTime>
  <Words>1624</Words>
  <Application>Microsoft Office PowerPoint</Application>
  <PresentationFormat>On-screen Show (4:3)</PresentationFormat>
  <Paragraphs>307</Paragraphs>
  <Slides>26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Museo Sans 100</vt:lpstr>
      <vt:lpstr>Museo Sans 500</vt:lpstr>
      <vt:lpstr>Museo Sans 700</vt:lpstr>
      <vt:lpstr>Museo Sans 900</vt:lpstr>
      <vt:lpstr>Erasmus_Corporate_v1</vt:lpstr>
      <vt:lpstr>NTHR Congres 2016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Charter-Parties &amp; Bills of Lading</dc:title>
  <dc:subject/>
  <dc:creator>Frank Smeele</dc:creator>
  <dc:description>ESL presentation_x000d_Version 3.0 - June 2015_x000d_Design: Fabrique_x000d_Template: Ton Persoon</dc:description>
  <cp:lastModifiedBy>F.G.M. Smeele</cp:lastModifiedBy>
  <cp:revision>542</cp:revision>
  <cp:lastPrinted>2016-01-04T16:07:55Z</cp:lastPrinted>
  <dcterms:created xsi:type="dcterms:W3CDTF">2016-01-02T22:10:17Z</dcterms:created>
  <dcterms:modified xsi:type="dcterms:W3CDTF">2016-04-07T15:43:27Z</dcterms:modified>
</cp:coreProperties>
</file>