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2" r:id="rId1"/>
  </p:sldMasterIdLst>
  <p:notesMasterIdLst>
    <p:notesMasterId r:id="rId18"/>
  </p:notesMasterIdLst>
  <p:handoutMasterIdLst>
    <p:handoutMasterId r:id="rId19"/>
  </p:handoutMasterIdLst>
  <p:sldIdLst>
    <p:sldId id="287" r:id="rId2"/>
    <p:sldId id="312" r:id="rId3"/>
    <p:sldId id="313" r:id="rId4"/>
    <p:sldId id="314" r:id="rId5"/>
    <p:sldId id="315" r:id="rId6"/>
    <p:sldId id="319" r:id="rId7"/>
    <p:sldId id="320" r:id="rId8"/>
    <p:sldId id="318" r:id="rId9"/>
    <p:sldId id="317" r:id="rId10"/>
    <p:sldId id="316" r:id="rId11"/>
    <p:sldId id="321" r:id="rId12"/>
    <p:sldId id="322" r:id="rId13"/>
    <p:sldId id="323" r:id="rId14"/>
    <p:sldId id="324" r:id="rId15"/>
    <p:sldId id="325" r:id="rId16"/>
    <p:sldId id="326" r:id="rId17"/>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20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20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20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2000" kern="1200">
        <a:solidFill>
          <a:schemeClr val="tx1"/>
        </a:solidFill>
        <a:latin typeface="Arial" pitchFamily="34" charset="0"/>
        <a:ea typeface="+mn-ea"/>
        <a:cs typeface="Arial" pitchFamily="34" charset="0"/>
      </a:defRPr>
    </a:lvl5pPr>
    <a:lvl6pPr marL="2286000" algn="l" defTabSz="914400" rtl="0" eaLnBrk="1" latinLnBrk="0" hangingPunct="1">
      <a:defRPr sz="2000" kern="1200">
        <a:solidFill>
          <a:schemeClr val="tx1"/>
        </a:solidFill>
        <a:latin typeface="Arial" pitchFamily="34" charset="0"/>
        <a:ea typeface="+mn-ea"/>
        <a:cs typeface="Arial" pitchFamily="34" charset="0"/>
      </a:defRPr>
    </a:lvl6pPr>
    <a:lvl7pPr marL="2743200" algn="l" defTabSz="914400" rtl="0" eaLnBrk="1" latinLnBrk="0" hangingPunct="1">
      <a:defRPr sz="2000" kern="1200">
        <a:solidFill>
          <a:schemeClr val="tx1"/>
        </a:solidFill>
        <a:latin typeface="Arial" pitchFamily="34" charset="0"/>
        <a:ea typeface="+mn-ea"/>
        <a:cs typeface="Arial" pitchFamily="34" charset="0"/>
      </a:defRPr>
    </a:lvl7pPr>
    <a:lvl8pPr marL="3200400" algn="l" defTabSz="914400" rtl="0" eaLnBrk="1" latinLnBrk="0" hangingPunct="1">
      <a:defRPr sz="2000" kern="1200">
        <a:solidFill>
          <a:schemeClr val="tx1"/>
        </a:solidFill>
        <a:latin typeface="Arial" pitchFamily="34" charset="0"/>
        <a:ea typeface="+mn-ea"/>
        <a:cs typeface="Arial" pitchFamily="34" charset="0"/>
      </a:defRPr>
    </a:lvl8pPr>
    <a:lvl9pPr marL="3657600" algn="l" defTabSz="914400" rtl="0" eaLnBrk="1" latinLnBrk="0" hangingPunct="1">
      <a:defRPr sz="20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0" autoAdjust="0"/>
    <p:restoredTop sz="94600" autoAdjust="0"/>
  </p:normalViewPr>
  <p:slideViewPr>
    <p:cSldViewPr snapToGrid="0">
      <p:cViewPr varScale="1">
        <p:scale>
          <a:sx n="107" d="100"/>
          <a:sy n="107" d="100"/>
        </p:scale>
        <p:origin x="-163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cs typeface="+mn-cs"/>
              </a:defRPr>
            </a:lvl1pPr>
          </a:lstStyle>
          <a:p>
            <a:pPr>
              <a:defRPr/>
            </a:pPr>
            <a:endParaRPr lang="en-US"/>
          </a:p>
        </p:txBody>
      </p:sp>
      <p:sp>
        <p:nvSpPr>
          <p:cNvPr id="819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cs typeface="+mn-cs"/>
              </a:defRPr>
            </a:lvl1pPr>
          </a:lstStyle>
          <a:p>
            <a:pPr>
              <a:defRPr/>
            </a:pPr>
            <a:endParaRPr lang="en-US"/>
          </a:p>
        </p:txBody>
      </p:sp>
      <p:sp>
        <p:nvSpPr>
          <p:cNvPr id="819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cs typeface="+mn-cs"/>
              </a:defRPr>
            </a:lvl1pPr>
          </a:lstStyle>
          <a:p>
            <a:pPr>
              <a:defRPr/>
            </a:pPr>
            <a:endParaRPr lang="en-US"/>
          </a:p>
        </p:txBody>
      </p:sp>
      <p:sp>
        <p:nvSpPr>
          <p:cNvPr id="819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cs typeface="+mn-cs"/>
              </a:defRPr>
            </a:lvl1pPr>
          </a:lstStyle>
          <a:p>
            <a:pPr>
              <a:defRPr/>
            </a:pPr>
            <a:fld id="{3D52035B-13BC-4510-B98B-F75308EDD92D}" type="slidenum">
              <a:rPr lang="en-US"/>
              <a:pPr>
                <a:defRPr/>
              </a:pPr>
              <a:t>‹nr.›</a:t>
            </a:fld>
            <a:endParaRPr lang="en-US"/>
          </a:p>
        </p:txBody>
      </p:sp>
    </p:spTree>
    <p:extLst>
      <p:ext uri="{BB962C8B-B14F-4D97-AF65-F5344CB8AC3E}">
        <p14:creationId xmlns:p14="http://schemas.microsoft.com/office/powerpoint/2010/main" val="354882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cs typeface="+mn-cs"/>
              </a:defRPr>
            </a:lvl1pPr>
          </a:lstStyle>
          <a:p>
            <a:pPr>
              <a:defRPr/>
            </a:pPr>
            <a:endParaRPr lang="de-DE"/>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cs typeface="+mn-cs"/>
              </a:defRPr>
            </a:lvl1pPr>
          </a:lstStyle>
          <a:p>
            <a:pPr>
              <a:defRPr/>
            </a:pPr>
            <a:endParaRPr lang="de-DE"/>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cs typeface="+mn-cs"/>
              </a:defRPr>
            </a:lvl1pPr>
          </a:lstStyle>
          <a:p>
            <a:pPr>
              <a:defRPr/>
            </a:pPr>
            <a:endParaRPr lang="de-DE"/>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cs typeface="+mn-cs"/>
              </a:defRPr>
            </a:lvl1pPr>
          </a:lstStyle>
          <a:p>
            <a:pPr>
              <a:defRPr/>
            </a:pPr>
            <a:fld id="{D4D32FB4-EB6C-4F9E-9BBD-6D216026C675}" type="slidenum">
              <a:rPr lang="de-DE"/>
              <a:pPr>
                <a:defRPr/>
              </a:pPr>
              <a:t>‹nr.›</a:t>
            </a:fld>
            <a:endParaRPr lang="de-DE"/>
          </a:p>
        </p:txBody>
      </p:sp>
    </p:spTree>
    <p:extLst>
      <p:ext uri="{BB962C8B-B14F-4D97-AF65-F5344CB8AC3E}">
        <p14:creationId xmlns:p14="http://schemas.microsoft.com/office/powerpoint/2010/main" val="36281746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127701C8-57A5-4C82-B170-1139914A4914}" type="slidenum">
              <a:rPr lang="de-DE" altLang="nl-BE" sz="1200"/>
              <a:pPr eaLnBrk="1" hangingPunct="1"/>
              <a:t>1</a:t>
            </a:fld>
            <a:endParaRPr lang="de-DE" altLang="nl-BE" sz="1200"/>
          </a:p>
        </p:txBody>
      </p:sp>
      <p:sp>
        <p:nvSpPr>
          <p:cNvPr id="7171" name="Rectangle 7"/>
          <p:cNvSpPr txBox="1">
            <a:spLocks noGrp="1" noChangeArrowheads="1"/>
          </p:cNvSpPr>
          <p:nvPr/>
        </p:nvSpPr>
        <p:spPr bwMode="auto">
          <a:xfrm>
            <a:off x="3887788" y="8689975"/>
            <a:ext cx="297021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24" tIns="47416" rIns="94824" bIns="47416" anchor="b"/>
          <a:lstStyle>
            <a:lvl1pPr defTabSz="947738" eaLnBrk="0" hangingPunct="0">
              <a:defRPr sz="2000">
                <a:solidFill>
                  <a:schemeClr val="tx1"/>
                </a:solidFill>
                <a:latin typeface="Arial" pitchFamily="34" charset="0"/>
                <a:cs typeface="Arial" pitchFamily="34" charset="0"/>
              </a:defRPr>
            </a:lvl1pPr>
            <a:lvl2pPr marL="742950" indent="-285750" defTabSz="947738" eaLnBrk="0" hangingPunct="0">
              <a:defRPr sz="2000">
                <a:solidFill>
                  <a:schemeClr val="tx1"/>
                </a:solidFill>
                <a:latin typeface="Arial" pitchFamily="34" charset="0"/>
                <a:cs typeface="Arial" pitchFamily="34" charset="0"/>
              </a:defRPr>
            </a:lvl2pPr>
            <a:lvl3pPr marL="1143000" indent="-228600" defTabSz="947738" eaLnBrk="0" hangingPunct="0">
              <a:defRPr sz="2000">
                <a:solidFill>
                  <a:schemeClr val="tx1"/>
                </a:solidFill>
                <a:latin typeface="Arial" pitchFamily="34" charset="0"/>
                <a:cs typeface="Arial" pitchFamily="34" charset="0"/>
              </a:defRPr>
            </a:lvl3pPr>
            <a:lvl4pPr marL="1600200" indent="-228600" defTabSz="947738" eaLnBrk="0" hangingPunct="0">
              <a:defRPr sz="2000">
                <a:solidFill>
                  <a:schemeClr val="tx1"/>
                </a:solidFill>
                <a:latin typeface="Arial" pitchFamily="34" charset="0"/>
                <a:cs typeface="Arial" pitchFamily="34" charset="0"/>
              </a:defRPr>
            </a:lvl4pPr>
            <a:lvl5pPr marL="2057400" indent="-228600" defTabSz="947738" eaLnBrk="0" hangingPunct="0">
              <a:defRPr sz="2000">
                <a:solidFill>
                  <a:schemeClr val="tx1"/>
                </a:solidFill>
                <a:latin typeface="Arial" pitchFamily="34" charset="0"/>
                <a:cs typeface="Arial" pitchFamily="34" charset="0"/>
              </a:defRPr>
            </a:lvl5pPr>
            <a:lvl6pPr marL="2514600" indent="-228600" defTabSz="947738"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defTabSz="947738"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defTabSz="947738"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defTabSz="947738" eaLnBrk="0" fontAlgn="base" hangingPunct="0">
              <a:spcBef>
                <a:spcPct val="0"/>
              </a:spcBef>
              <a:spcAft>
                <a:spcPct val="0"/>
              </a:spcAft>
              <a:defRPr sz="2000">
                <a:solidFill>
                  <a:schemeClr val="tx1"/>
                </a:solidFill>
                <a:latin typeface="Arial" pitchFamily="34" charset="0"/>
                <a:cs typeface="Arial" pitchFamily="34" charset="0"/>
              </a:defRPr>
            </a:lvl9pPr>
          </a:lstStyle>
          <a:p>
            <a:pPr algn="r" eaLnBrk="1" hangingPunct="1"/>
            <a:fld id="{BD0A5042-8F9A-4D65-85D0-B06903AED04F}" type="slidenum">
              <a:rPr lang="en-GB" altLang="nl-BE" sz="1300"/>
              <a:pPr algn="r" eaLnBrk="1" hangingPunct="1"/>
              <a:t>1</a:t>
            </a:fld>
            <a:endParaRPr lang="en-GB" altLang="nl-BE" sz="1300"/>
          </a:p>
        </p:txBody>
      </p:sp>
      <p:sp>
        <p:nvSpPr>
          <p:cNvPr id="7172" name="Rectangle 2"/>
          <p:cNvSpPr>
            <a:spLocks noGrp="1" noRot="1" noChangeAspect="1" noChangeArrowheads="1" noTextEdit="1"/>
          </p:cNvSpPr>
          <p:nvPr>
            <p:ph type="sldImg"/>
          </p:nvPr>
        </p:nvSpPr>
        <p:spPr>
          <a:xfrm>
            <a:off x="1143000" y="685800"/>
            <a:ext cx="4573588" cy="3430588"/>
          </a:xfrm>
          <a:ln/>
        </p:spPr>
      </p:sp>
      <p:sp>
        <p:nvSpPr>
          <p:cNvPr id="7173"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24" tIns="47416" rIns="94824" bIns="47416"/>
          <a:lstStyle/>
          <a:p>
            <a:pPr eaLnBrk="1" hangingPunct="1"/>
            <a:endParaRPr lang="de-DE" altLang="nl-BE"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1635" name="Rectangle 7"/>
          <p:cNvSpPr>
            <a:spLocks noGrp="1" noChangeArrowheads="1"/>
          </p:cNvSpPr>
          <p:nvPr>
            <p:ph type="ctrTitle"/>
          </p:nvPr>
        </p:nvSpPr>
        <p:spPr>
          <a:xfrm>
            <a:off x="1408113" y="4843463"/>
            <a:ext cx="6484937" cy="1081087"/>
          </a:xfrm>
        </p:spPr>
        <p:txBody>
          <a:bodyPr anchor="b"/>
          <a:lstStyle>
            <a:lvl1pPr>
              <a:lnSpc>
                <a:spcPct val="110000"/>
              </a:lnSpc>
              <a:defRPr sz="3200">
                <a:solidFill>
                  <a:schemeClr val="bg1"/>
                </a:solidFill>
              </a:defRPr>
            </a:lvl1pPr>
          </a:lstStyle>
          <a:p>
            <a:r>
              <a:rPr lang="de-DE"/>
              <a:t>Titelmasterformat durch Klicken bearbeiten</a:t>
            </a:r>
          </a:p>
        </p:txBody>
      </p:sp>
      <p:sp>
        <p:nvSpPr>
          <p:cNvPr id="111636" name="Rectangle 12"/>
          <p:cNvSpPr>
            <a:spLocks noGrp="1" noChangeArrowheads="1"/>
          </p:cNvSpPr>
          <p:nvPr>
            <p:ph type="subTitle" idx="1"/>
          </p:nvPr>
        </p:nvSpPr>
        <p:spPr bwMode="gray">
          <a:xfrm>
            <a:off x="1408113" y="5903913"/>
            <a:ext cx="6480175" cy="800100"/>
          </a:xfrm>
        </p:spPr>
        <p:txBody>
          <a:bodyPr tIns="45720" bIns="45720"/>
          <a:lstStyle>
            <a:lvl1pPr marL="0" indent="0">
              <a:buFont typeface="Wingdings" pitchFamily="2" charset="2"/>
              <a:buNone/>
              <a:defRPr sz="2400">
                <a:solidFill>
                  <a:schemeClr val="bg1"/>
                </a:solidFill>
              </a:defRPr>
            </a:lvl1pPr>
          </a:lstStyle>
          <a:p>
            <a:r>
              <a:rPr lang="de-DE"/>
              <a:t>Formatvorlage des Untertitelmasters durch Klicken bearbeiten</a:t>
            </a:r>
          </a:p>
        </p:txBody>
      </p:sp>
      <p:sp>
        <p:nvSpPr>
          <p:cNvPr id="4" name="Rectangle 5"/>
          <p:cNvSpPr>
            <a:spLocks noGrp="1" noChangeArrowheads="1"/>
          </p:cNvSpPr>
          <p:nvPr>
            <p:ph type="ftr" sz="quarter" idx="10"/>
          </p:nvPr>
        </p:nvSpPr>
        <p:spPr>
          <a:xfrm>
            <a:off x="3124200" y="6245225"/>
            <a:ext cx="2895600" cy="476250"/>
          </a:xfrm>
        </p:spPr>
        <p:txBody>
          <a:bodyPr/>
          <a:lstStyle>
            <a:lvl1pPr>
              <a:defRPr smtClean="0">
                <a:solidFill>
                  <a:schemeClr val="tx1"/>
                </a:solidFill>
              </a:defRPr>
            </a:lvl1pPr>
          </a:lstStyle>
          <a:p>
            <a:pPr>
              <a:defRPr/>
            </a:pPr>
            <a:endParaRPr lang="de-DE"/>
          </a:p>
        </p:txBody>
      </p:sp>
      <p:pic>
        <p:nvPicPr>
          <p:cNvPr id="5" name="Picture 8" descr="O:\RDW documenten eGo\Dossiers\000 Dossiermodellen\Brievenmodellen\00 CGK 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177896" y="0"/>
            <a:ext cx="2966104" cy="1429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3445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ftr" sz="quarter" idx="10"/>
          </p:nvPr>
        </p:nvSpPr>
        <p:spPr>
          <a:ln/>
        </p:spPr>
        <p:txBody>
          <a:bodyPr/>
          <a:lstStyle>
            <a:lvl1pPr>
              <a:defRPr/>
            </a:lvl1pPr>
          </a:lstStyle>
          <a:p>
            <a:pPr>
              <a:defRPr/>
            </a:pPr>
            <a:endParaRPr lang="de-DE"/>
          </a:p>
        </p:txBody>
      </p:sp>
    </p:spTree>
    <p:extLst>
      <p:ext uri="{BB962C8B-B14F-4D97-AF65-F5344CB8AC3E}">
        <p14:creationId xmlns:p14="http://schemas.microsoft.com/office/powerpoint/2010/main" val="2118211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89725" y="411163"/>
            <a:ext cx="2130425" cy="53911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295275" y="411163"/>
            <a:ext cx="6242050" cy="53911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ftr" sz="quarter" idx="10"/>
          </p:nvPr>
        </p:nvSpPr>
        <p:spPr>
          <a:ln/>
        </p:spPr>
        <p:txBody>
          <a:bodyPr/>
          <a:lstStyle>
            <a:lvl1pPr>
              <a:defRPr/>
            </a:lvl1pPr>
          </a:lstStyle>
          <a:p>
            <a:pPr>
              <a:defRPr/>
            </a:pPr>
            <a:endParaRPr lang="de-DE"/>
          </a:p>
        </p:txBody>
      </p:sp>
    </p:spTree>
    <p:extLst>
      <p:ext uri="{BB962C8B-B14F-4D97-AF65-F5344CB8AC3E}">
        <p14:creationId xmlns:p14="http://schemas.microsoft.com/office/powerpoint/2010/main" val="4032063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ftr" sz="quarter" idx="10"/>
          </p:nvPr>
        </p:nvSpPr>
        <p:spPr>
          <a:ln/>
        </p:spPr>
        <p:txBody>
          <a:bodyPr/>
          <a:lstStyle>
            <a:lvl1pPr>
              <a:defRPr/>
            </a:lvl1pPr>
          </a:lstStyle>
          <a:p>
            <a:pPr>
              <a:defRPr/>
            </a:pPr>
            <a:endParaRPr lang="de-DE"/>
          </a:p>
        </p:txBody>
      </p:sp>
    </p:spTree>
    <p:extLst>
      <p:ext uri="{BB962C8B-B14F-4D97-AF65-F5344CB8AC3E}">
        <p14:creationId xmlns:p14="http://schemas.microsoft.com/office/powerpoint/2010/main" val="2449064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5"/>
          <p:cNvSpPr>
            <a:spLocks noGrp="1" noChangeArrowheads="1"/>
          </p:cNvSpPr>
          <p:nvPr>
            <p:ph type="ftr" sz="quarter" idx="10"/>
          </p:nvPr>
        </p:nvSpPr>
        <p:spPr>
          <a:ln/>
        </p:spPr>
        <p:txBody>
          <a:bodyPr/>
          <a:lstStyle>
            <a:lvl1pPr>
              <a:defRPr/>
            </a:lvl1pPr>
          </a:lstStyle>
          <a:p>
            <a:pPr>
              <a:defRPr/>
            </a:pPr>
            <a:endParaRPr lang="de-DE"/>
          </a:p>
        </p:txBody>
      </p:sp>
    </p:spTree>
    <p:extLst>
      <p:ext uri="{BB962C8B-B14F-4D97-AF65-F5344CB8AC3E}">
        <p14:creationId xmlns:p14="http://schemas.microsoft.com/office/powerpoint/2010/main" val="193419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295275" y="1489075"/>
            <a:ext cx="4186238"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33913" y="1489075"/>
            <a:ext cx="4186237"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5"/>
          <p:cNvSpPr>
            <a:spLocks noGrp="1" noChangeArrowheads="1"/>
          </p:cNvSpPr>
          <p:nvPr>
            <p:ph type="ftr" sz="quarter" idx="10"/>
          </p:nvPr>
        </p:nvSpPr>
        <p:spPr>
          <a:ln/>
        </p:spPr>
        <p:txBody>
          <a:bodyPr/>
          <a:lstStyle>
            <a:lvl1pPr>
              <a:defRPr/>
            </a:lvl1pPr>
          </a:lstStyle>
          <a:p>
            <a:pPr>
              <a:defRPr/>
            </a:pPr>
            <a:endParaRPr lang="de-DE"/>
          </a:p>
        </p:txBody>
      </p:sp>
    </p:spTree>
    <p:extLst>
      <p:ext uri="{BB962C8B-B14F-4D97-AF65-F5344CB8AC3E}">
        <p14:creationId xmlns:p14="http://schemas.microsoft.com/office/powerpoint/2010/main" val="475636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5"/>
          <p:cNvSpPr>
            <a:spLocks noGrp="1" noChangeArrowheads="1"/>
          </p:cNvSpPr>
          <p:nvPr>
            <p:ph type="ftr" sz="quarter" idx="10"/>
          </p:nvPr>
        </p:nvSpPr>
        <p:spPr>
          <a:ln/>
        </p:spPr>
        <p:txBody>
          <a:bodyPr/>
          <a:lstStyle>
            <a:lvl1pPr>
              <a:defRPr/>
            </a:lvl1pPr>
          </a:lstStyle>
          <a:p>
            <a:pPr>
              <a:defRPr/>
            </a:pPr>
            <a:endParaRPr lang="de-DE"/>
          </a:p>
        </p:txBody>
      </p:sp>
    </p:spTree>
    <p:extLst>
      <p:ext uri="{BB962C8B-B14F-4D97-AF65-F5344CB8AC3E}">
        <p14:creationId xmlns:p14="http://schemas.microsoft.com/office/powerpoint/2010/main" val="968646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5"/>
          <p:cNvSpPr>
            <a:spLocks noGrp="1" noChangeArrowheads="1"/>
          </p:cNvSpPr>
          <p:nvPr>
            <p:ph type="ftr" sz="quarter" idx="10"/>
          </p:nvPr>
        </p:nvSpPr>
        <p:spPr>
          <a:ln/>
        </p:spPr>
        <p:txBody>
          <a:bodyPr/>
          <a:lstStyle>
            <a:lvl1pPr>
              <a:defRPr/>
            </a:lvl1pPr>
          </a:lstStyle>
          <a:p>
            <a:pPr>
              <a:defRPr/>
            </a:pPr>
            <a:endParaRPr lang="de-DE"/>
          </a:p>
        </p:txBody>
      </p:sp>
    </p:spTree>
    <p:extLst>
      <p:ext uri="{BB962C8B-B14F-4D97-AF65-F5344CB8AC3E}">
        <p14:creationId xmlns:p14="http://schemas.microsoft.com/office/powerpoint/2010/main" val="2309878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de-DE"/>
          </a:p>
        </p:txBody>
      </p:sp>
    </p:spTree>
    <p:extLst>
      <p:ext uri="{BB962C8B-B14F-4D97-AF65-F5344CB8AC3E}">
        <p14:creationId xmlns:p14="http://schemas.microsoft.com/office/powerpoint/2010/main" val="180688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5"/>
          <p:cNvSpPr>
            <a:spLocks noGrp="1" noChangeArrowheads="1"/>
          </p:cNvSpPr>
          <p:nvPr>
            <p:ph type="ftr" sz="quarter" idx="10"/>
          </p:nvPr>
        </p:nvSpPr>
        <p:spPr>
          <a:ln/>
        </p:spPr>
        <p:txBody>
          <a:bodyPr/>
          <a:lstStyle>
            <a:lvl1pPr>
              <a:defRPr/>
            </a:lvl1pPr>
          </a:lstStyle>
          <a:p>
            <a:pPr>
              <a:defRPr/>
            </a:pPr>
            <a:endParaRPr lang="de-DE"/>
          </a:p>
        </p:txBody>
      </p:sp>
    </p:spTree>
    <p:extLst>
      <p:ext uri="{BB962C8B-B14F-4D97-AF65-F5344CB8AC3E}">
        <p14:creationId xmlns:p14="http://schemas.microsoft.com/office/powerpoint/2010/main" val="112516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5"/>
          <p:cNvSpPr>
            <a:spLocks noGrp="1" noChangeArrowheads="1"/>
          </p:cNvSpPr>
          <p:nvPr>
            <p:ph type="ftr" sz="quarter" idx="10"/>
          </p:nvPr>
        </p:nvSpPr>
        <p:spPr>
          <a:ln/>
        </p:spPr>
        <p:txBody>
          <a:bodyPr/>
          <a:lstStyle>
            <a:lvl1pPr>
              <a:defRPr/>
            </a:lvl1pPr>
          </a:lstStyle>
          <a:p>
            <a:pPr>
              <a:defRPr/>
            </a:pPr>
            <a:endParaRPr lang="de-DE"/>
          </a:p>
        </p:txBody>
      </p:sp>
    </p:spTree>
    <p:extLst>
      <p:ext uri="{BB962C8B-B14F-4D97-AF65-F5344CB8AC3E}">
        <p14:creationId xmlns:p14="http://schemas.microsoft.com/office/powerpoint/2010/main" val="1775567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295275" y="1489075"/>
            <a:ext cx="8524875"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nl-BE" smtClean="0"/>
              <a:t>Textmasterformate durch Klicken bearbeiten</a:t>
            </a:r>
          </a:p>
          <a:p>
            <a:pPr lvl="1"/>
            <a:r>
              <a:rPr lang="de-DE" altLang="nl-BE" smtClean="0"/>
              <a:t>Zweite Ebene</a:t>
            </a:r>
          </a:p>
          <a:p>
            <a:pPr lvl="2"/>
            <a:r>
              <a:rPr lang="de-DE" altLang="nl-BE" smtClean="0"/>
              <a:t>Dritte Ebene</a:t>
            </a:r>
          </a:p>
          <a:p>
            <a:pPr lvl="3"/>
            <a:r>
              <a:rPr lang="de-DE" altLang="nl-BE" smtClean="0"/>
              <a:t>Vierte Ebene</a:t>
            </a:r>
          </a:p>
          <a:p>
            <a:pPr lvl="4"/>
            <a:r>
              <a:rPr lang="de-DE" altLang="nl-BE" smtClean="0"/>
              <a:t>Fünfte Ebene</a:t>
            </a:r>
          </a:p>
        </p:txBody>
      </p:sp>
      <p:sp>
        <p:nvSpPr>
          <p:cNvPr id="110595" name="Rectangle 5"/>
          <p:cNvSpPr>
            <a:spLocks noGrp="1" noChangeArrowheads="1"/>
          </p:cNvSpPr>
          <p:nvPr>
            <p:ph type="ftr" sz="quarter" idx="3"/>
          </p:nvPr>
        </p:nvSpPr>
        <p:spPr bwMode="gray">
          <a:xfrm>
            <a:off x="3124200" y="6365875"/>
            <a:ext cx="2895600" cy="247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000" noProof="1" smtClean="0">
                <a:solidFill>
                  <a:schemeClr val="bg1"/>
                </a:solidFill>
                <a:latin typeface="Arial" charset="0"/>
                <a:cs typeface="+mn-cs"/>
              </a:defRPr>
            </a:lvl1pPr>
          </a:lstStyle>
          <a:p>
            <a:pPr>
              <a:defRPr/>
            </a:pPr>
            <a:endParaRPr lang="de-DE"/>
          </a:p>
        </p:txBody>
      </p:sp>
      <p:sp>
        <p:nvSpPr>
          <p:cNvPr id="1028" name="Rectangle 7"/>
          <p:cNvSpPr>
            <a:spLocks noGrp="1" noChangeArrowheads="1"/>
          </p:cNvSpPr>
          <p:nvPr>
            <p:ph type="title"/>
          </p:nvPr>
        </p:nvSpPr>
        <p:spPr bwMode="gray">
          <a:xfrm>
            <a:off x="300038" y="411163"/>
            <a:ext cx="852011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de-DE" altLang="nl-BE" smtClean="0"/>
              <a:t>Klicken Sie, um das Titelformat zu bearbeiten</a:t>
            </a:r>
          </a:p>
        </p:txBody>
      </p:sp>
      <p:sp>
        <p:nvSpPr>
          <p:cNvPr id="110597" name="Rectangle 5"/>
          <p:cNvSpPr>
            <a:spLocks noChangeArrowheads="1"/>
          </p:cNvSpPr>
          <p:nvPr/>
        </p:nvSpPr>
        <p:spPr bwMode="gray">
          <a:xfrm>
            <a:off x="219075" y="6365875"/>
            <a:ext cx="1343025" cy="247650"/>
          </a:xfrm>
          <a:prstGeom prst="rect">
            <a:avLst/>
          </a:prstGeom>
          <a:noFill/>
          <a:ln w="9525">
            <a:noFill/>
            <a:miter lim="800000"/>
            <a:headEnd/>
            <a:tailEnd/>
          </a:ln>
        </p:spPr>
        <p:txBody>
          <a:bodyPr/>
          <a:lstStyle/>
          <a:p>
            <a:pPr>
              <a:defRPr/>
            </a:pPr>
            <a:r>
              <a:rPr lang="de-DE" sz="1000">
                <a:latin typeface="Arial" charset="0"/>
                <a:cs typeface="Arial" charset="0"/>
              </a:rPr>
              <a:t>Page </a:t>
            </a:r>
            <a:r>
              <a:rPr lang="de-DE" sz="1000">
                <a:latin typeface="Arial" charset="0"/>
                <a:cs typeface="Arial" charset="0"/>
                <a:sym typeface="Wingdings" pitchFamily="2" charset="2"/>
              </a:rPr>
              <a:t></a:t>
            </a:r>
            <a:r>
              <a:rPr lang="de-DE" sz="1000">
                <a:latin typeface="Arial" charset="0"/>
                <a:cs typeface="Arial" charset="0"/>
              </a:rPr>
              <a:t> </a:t>
            </a:r>
            <a:fld id="{65FE7D89-78CA-4ED3-BC76-0A50BBCBBB87}" type="slidenum">
              <a:rPr lang="de-DE" sz="1000">
                <a:latin typeface="Arial" charset="0"/>
                <a:cs typeface="Arial" charset="0"/>
              </a:rPr>
              <a:pPr>
                <a:defRPr/>
              </a:pPr>
              <a:t>‹nr.›</a:t>
            </a:fld>
            <a:endParaRPr lang="de-DE" sz="1000">
              <a:latin typeface="Arial" charset="0"/>
              <a:cs typeface="Arial" charset="0"/>
            </a:endParaRPr>
          </a:p>
        </p:txBody>
      </p:sp>
      <p:pic>
        <p:nvPicPr>
          <p:cNvPr id="6" name="Picture 8" descr="O:\RDW documenten eGo\Dossiers\000 Dossiermodellen\Brievenmodellen\00 CGK logo.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430610" y="1"/>
            <a:ext cx="1713390" cy="82564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5"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0" fontAlgn="base" hangingPunct="0">
        <a:lnSpc>
          <a:spcPct val="90000"/>
        </a:lnSpc>
        <a:spcBef>
          <a:spcPct val="0"/>
        </a:spcBef>
        <a:spcAft>
          <a:spcPct val="0"/>
        </a:spcAft>
        <a:defRPr sz="2600" b="1">
          <a:solidFill>
            <a:schemeClr val="tx1"/>
          </a:solidFill>
          <a:latin typeface="+mj-lt"/>
          <a:ea typeface="+mj-ea"/>
          <a:cs typeface="+mj-cs"/>
        </a:defRPr>
      </a:lvl1pPr>
      <a:lvl2pPr algn="l" rtl="0" eaLnBrk="0" fontAlgn="base" hangingPunct="0">
        <a:lnSpc>
          <a:spcPct val="90000"/>
        </a:lnSpc>
        <a:spcBef>
          <a:spcPct val="0"/>
        </a:spcBef>
        <a:spcAft>
          <a:spcPct val="0"/>
        </a:spcAft>
        <a:defRPr sz="2600" b="1">
          <a:solidFill>
            <a:schemeClr val="tx1"/>
          </a:solidFill>
          <a:latin typeface="Arial" charset="0"/>
          <a:cs typeface="Arial" charset="0"/>
        </a:defRPr>
      </a:lvl2pPr>
      <a:lvl3pPr algn="l" rtl="0" eaLnBrk="0" fontAlgn="base" hangingPunct="0">
        <a:lnSpc>
          <a:spcPct val="90000"/>
        </a:lnSpc>
        <a:spcBef>
          <a:spcPct val="0"/>
        </a:spcBef>
        <a:spcAft>
          <a:spcPct val="0"/>
        </a:spcAft>
        <a:defRPr sz="2600" b="1">
          <a:solidFill>
            <a:schemeClr val="tx1"/>
          </a:solidFill>
          <a:latin typeface="Arial" charset="0"/>
          <a:cs typeface="Arial" charset="0"/>
        </a:defRPr>
      </a:lvl3pPr>
      <a:lvl4pPr algn="l" rtl="0" eaLnBrk="0" fontAlgn="base" hangingPunct="0">
        <a:lnSpc>
          <a:spcPct val="90000"/>
        </a:lnSpc>
        <a:spcBef>
          <a:spcPct val="0"/>
        </a:spcBef>
        <a:spcAft>
          <a:spcPct val="0"/>
        </a:spcAft>
        <a:defRPr sz="2600" b="1">
          <a:solidFill>
            <a:schemeClr val="tx1"/>
          </a:solidFill>
          <a:latin typeface="Arial" charset="0"/>
          <a:cs typeface="Arial" charset="0"/>
        </a:defRPr>
      </a:lvl4pPr>
      <a:lvl5pPr algn="l" rtl="0" eaLnBrk="0" fontAlgn="base" hangingPunct="0">
        <a:lnSpc>
          <a:spcPct val="90000"/>
        </a:lnSpc>
        <a:spcBef>
          <a:spcPct val="0"/>
        </a:spcBef>
        <a:spcAft>
          <a:spcPct val="0"/>
        </a:spcAft>
        <a:defRPr sz="2600" b="1">
          <a:solidFill>
            <a:schemeClr val="tx1"/>
          </a:solidFill>
          <a:latin typeface="Arial" charset="0"/>
          <a:cs typeface="Arial" charset="0"/>
        </a:defRPr>
      </a:lvl5pPr>
      <a:lvl6pPr marL="457200" algn="l" rtl="0" fontAlgn="base">
        <a:lnSpc>
          <a:spcPct val="90000"/>
        </a:lnSpc>
        <a:spcBef>
          <a:spcPct val="0"/>
        </a:spcBef>
        <a:spcAft>
          <a:spcPct val="0"/>
        </a:spcAft>
        <a:defRPr sz="2600" b="1">
          <a:solidFill>
            <a:schemeClr val="tx1"/>
          </a:solidFill>
          <a:latin typeface="Arial" charset="0"/>
          <a:cs typeface="Arial" charset="0"/>
        </a:defRPr>
      </a:lvl6pPr>
      <a:lvl7pPr marL="914400" algn="l" rtl="0" fontAlgn="base">
        <a:lnSpc>
          <a:spcPct val="90000"/>
        </a:lnSpc>
        <a:spcBef>
          <a:spcPct val="0"/>
        </a:spcBef>
        <a:spcAft>
          <a:spcPct val="0"/>
        </a:spcAft>
        <a:defRPr sz="2600" b="1">
          <a:solidFill>
            <a:schemeClr val="tx1"/>
          </a:solidFill>
          <a:latin typeface="Arial" charset="0"/>
          <a:cs typeface="Arial" charset="0"/>
        </a:defRPr>
      </a:lvl7pPr>
      <a:lvl8pPr marL="1371600" algn="l" rtl="0" fontAlgn="base">
        <a:lnSpc>
          <a:spcPct val="90000"/>
        </a:lnSpc>
        <a:spcBef>
          <a:spcPct val="0"/>
        </a:spcBef>
        <a:spcAft>
          <a:spcPct val="0"/>
        </a:spcAft>
        <a:defRPr sz="2600" b="1">
          <a:solidFill>
            <a:schemeClr val="tx1"/>
          </a:solidFill>
          <a:latin typeface="Arial" charset="0"/>
          <a:cs typeface="Arial" charset="0"/>
        </a:defRPr>
      </a:lvl8pPr>
      <a:lvl9pPr marL="1828800" algn="l" rtl="0" fontAlgn="base">
        <a:lnSpc>
          <a:spcPct val="90000"/>
        </a:lnSpc>
        <a:spcBef>
          <a:spcPct val="0"/>
        </a:spcBef>
        <a:spcAft>
          <a:spcPct val="0"/>
        </a:spcAft>
        <a:defRPr sz="2600" b="1">
          <a:solidFill>
            <a:schemeClr val="tx1"/>
          </a:solidFill>
          <a:latin typeface="Arial" charset="0"/>
          <a:cs typeface="Arial" charset="0"/>
        </a:defRPr>
      </a:lvl9pPr>
    </p:titleStyle>
    <p:bodyStyle>
      <a:lvl1pPr marL="180975" indent="-180975" algn="l" rtl="0" eaLnBrk="0" fontAlgn="base" hangingPunct="0">
        <a:spcBef>
          <a:spcPct val="0"/>
        </a:spcBef>
        <a:spcAft>
          <a:spcPct val="40000"/>
        </a:spcAft>
        <a:buFont typeface="Wingdings" pitchFamily="2" charset="2"/>
        <a:buChar char="§"/>
        <a:defRPr sz="2000">
          <a:solidFill>
            <a:schemeClr val="tx1"/>
          </a:solidFill>
          <a:latin typeface="+mn-lt"/>
          <a:ea typeface="+mn-ea"/>
          <a:cs typeface="+mn-cs"/>
        </a:defRPr>
      </a:lvl1pPr>
      <a:lvl2pPr marL="444500" indent="-261938" algn="l" rtl="0" eaLnBrk="0" fontAlgn="base" hangingPunct="0">
        <a:spcBef>
          <a:spcPct val="0"/>
        </a:spcBef>
        <a:spcAft>
          <a:spcPct val="40000"/>
        </a:spcAft>
        <a:buChar char="–"/>
        <a:defRPr sz="2800">
          <a:solidFill>
            <a:schemeClr val="tx1"/>
          </a:solidFill>
          <a:latin typeface="+mn-lt"/>
          <a:cs typeface="+mn-cs"/>
        </a:defRPr>
      </a:lvl2pPr>
      <a:lvl3pPr marL="720725" indent="-274638" algn="l" rtl="0" eaLnBrk="0" fontAlgn="base" hangingPunct="0">
        <a:spcBef>
          <a:spcPct val="0"/>
        </a:spcBef>
        <a:spcAft>
          <a:spcPct val="40000"/>
        </a:spcAft>
        <a:buChar char="•"/>
        <a:defRPr sz="2400">
          <a:solidFill>
            <a:schemeClr val="tx1"/>
          </a:solidFill>
          <a:latin typeface="+mn-lt"/>
          <a:cs typeface="+mn-cs"/>
        </a:defRPr>
      </a:lvl3pPr>
      <a:lvl4pPr marL="987425" indent="-265113" algn="l" rtl="0" eaLnBrk="0" fontAlgn="base" hangingPunct="0">
        <a:spcBef>
          <a:spcPct val="0"/>
        </a:spcBef>
        <a:spcAft>
          <a:spcPct val="40000"/>
        </a:spcAft>
        <a:buChar char="–"/>
        <a:defRPr sz="2000">
          <a:solidFill>
            <a:schemeClr val="tx1"/>
          </a:solidFill>
          <a:latin typeface="+mn-lt"/>
          <a:cs typeface="+mn-cs"/>
        </a:defRPr>
      </a:lvl4pPr>
      <a:lvl5pPr marL="1254125" indent="-265113" algn="l" rtl="0" eaLnBrk="0" fontAlgn="base" hangingPunct="0">
        <a:spcBef>
          <a:spcPct val="0"/>
        </a:spcBef>
        <a:spcAft>
          <a:spcPct val="40000"/>
        </a:spcAft>
        <a:buChar char="»"/>
        <a:defRPr sz="2000">
          <a:solidFill>
            <a:schemeClr val="tx1"/>
          </a:solidFill>
          <a:latin typeface="+mn-lt"/>
          <a:cs typeface="+mn-cs"/>
        </a:defRPr>
      </a:lvl5pPr>
      <a:lvl6pPr marL="1711325" indent="-265113" algn="l" rtl="0" fontAlgn="base">
        <a:spcBef>
          <a:spcPct val="0"/>
        </a:spcBef>
        <a:spcAft>
          <a:spcPct val="40000"/>
        </a:spcAft>
        <a:buChar char="»"/>
        <a:defRPr>
          <a:solidFill>
            <a:schemeClr val="tx1"/>
          </a:solidFill>
          <a:latin typeface="+mn-lt"/>
          <a:cs typeface="+mn-cs"/>
        </a:defRPr>
      </a:lvl6pPr>
      <a:lvl7pPr marL="2168525" indent="-265113" algn="l" rtl="0" fontAlgn="base">
        <a:spcBef>
          <a:spcPct val="0"/>
        </a:spcBef>
        <a:spcAft>
          <a:spcPct val="40000"/>
        </a:spcAft>
        <a:buChar char="»"/>
        <a:defRPr>
          <a:solidFill>
            <a:schemeClr val="tx1"/>
          </a:solidFill>
          <a:latin typeface="+mn-lt"/>
          <a:cs typeface="+mn-cs"/>
        </a:defRPr>
      </a:lvl7pPr>
      <a:lvl8pPr marL="2625725" indent="-265113" algn="l" rtl="0" fontAlgn="base">
        <a:spcBef>
          <a:spcPct val="0"/>
        </a:spcBef>
        <a:spcAft>
          <a:spcPct val="40000"/>
        </a:spcAft>
        <a:buChar char="»"/>
        <a:defRPr>
          <a:solidFill>
            <a:schemeClr val="tx1"/>
          </a:solidFill>
          <a:latin typeface="+mn-lt"/>
          <a:cs typeface="+mn-cs"/>
        </a:defRPr>
      </a:lvl8pPr>
      <a:lvl9pPr marL="3082925" indent="-265113" algn="l" rtl="0" fontAlgn="base">
        <a:spcBef>
          <a:spcPct val="0"/>
        </a:spcBef>
        <a:spcAft>
          <a:spcPct val="40000"/>
        </a:spcAft>
        <a:buChar char="»"/>
        <a:defRPr>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0"/>
          <p:cNvSpPr>
            <a:spLocks noGrp="1" noChangeArrowheads="1"/>
          </p:cNvSpPr>
          <p:nvPr>
            <p:ph type="ctrTitle"/>
          </p:nvPr>
        </p:nvSpPr>
        <p:spPr>
          <a:xfrm>
            <a:off x="248575" y="1642369"/>
            <a:ext cx="8620217" cy="1594317"/>
          </a:xfrm>
        </p:spPr>
        <p:txBody>
          <a:bodyPr/>
          <a:lstStyle/>
          <a:p>
            <a:pPr algn="ctr" eaLnBrk="1" hangingPunct="1">
              <a:lnSpc>
                <a:spcPct val="100000"/>
              </a:lnSpc>
            </a:pPr>
            <a:r>
              <a:rPr lang="en-US" altLang="nl-BE" noProof="1" smtClean="0">
                <a:solidFill>
                  <a:schemeClr val="bg2">
                    <a:lumMod val="75000"/>
                  </a:schemeClr>
                </a:solidFill>
              </a:rPr>
              <a:t>Jurisdictiebedingen</a:t>
            </a:r>
            <a:r>
              <a:rPr lang="en-US" altLang="nl-BE" noProof="1">
                <a:solidFill>
                  <a:schemeClr val="bg2">
                    <a:lumMod val="75000"/>
                  </a:schemeClr>
                </a:solidFill>
              </a:rPr>
              <a:t/>
            </a:r>
            <a:br>
              <a:rPr lang="en-US" altLang="nl-BE" noProof="1">
                <a:solidFill>
                  <a:schemeClr val="bg2">
                    <a:lumMod val="75000"/>
                  </a:schemeClr>
                </a:solidFill>
              </a:rPr>
            </a:br>
            <a:r>
              <a:rPr lang="en-US" altLang="nl-BE" noProof="1">
                <a:solidFill>
                  <a:schemeClr val="bg2">
                    <a:lumMod val="75000"/>
                  </a:schemeClr>
                </a:solidFill>
              </a:rPr>
              <a:t>in </a:t>
            </a:r>
            <a:r>
              <a:rPr lang="en-US" altLang="nl-BE" noProof="1" smtClean="0">
                <a:solidFill>
                  <a:schemeClr val="bg2">
                    <a:lumMod val="75000"/>
                  </a:schemeClr>
                </a:solidFill>
              </a:rPr>
              <a:t>contracten voor internationaal zeevervoer naar Belgisch en Frans recht</a:t>
            </a:r>
            <a:endParaRPr lang="en-US" altLang="nl-BE" noProof="1">
              <a:solidFill>
                <a:schemeClr val="bg2">
                  <a:lumMod val="75000"/>
                </a:schemeClr>
              </a:solidFill>
            </a:endParaRPr>
          </a:p>
        </p:txBody>
      </p:sp>
      <p:sp>
        <p:nvSpPr>
          <p:cNvPr id="3075" name="Rectangle 21"/>
          <p:cNvSpPr>
            <a:spLocks noGrp="1" noChangeArrowheads="1"/>
          </p:cNvSpPr>
          <p:nvPr>
            <p:ph type="subTitle" idx="1"/>
          </p:nvPr>
        </p:nvSpPr>
        <p:spPr>
          <a:xfrm>
            <a:off x="1292703" y="4643021"/>
            <a:ext cx="6480175" cy="1677879"/>
          </a:xfrm>
        </p:spPr>
        <p:txBody>
          <a:bodyPr/>
          <a:lstStyle/>
          <a:p>
            <a:pPr algn="ctr" eaLnBrk="1" hangingPunct="1"/>
            <a:r>
              <a:rPr lang="nl-BE" altLang="nl-BE" noProof="1" smtClean="0"/>
              <a:t>Prof. Dr. Ralph De Wit</a:t>
            </a:r>
          </a:p>
          <a:p>
            <a:pPr lvl="0" algn="ctr">
              <a:lnSpc>
                <a:spcPts val="2400"/>
              </a:lnSpc>
              <a:spcBef>
                <a:spcPts val="0"/>
              </a:spcBef>
              <a:spcAft>
                <a:spcPts val="0"/>
              </a:spcAft>
              <a:buClr>
                <a:srgbClr val="0061B2"/>
              </a:buClr>
            </a:pPr>
            <a:r>
              <a:rPr lang="nl-BE" sz="1600" dirty="0" smtClean="0"/>
              <a:t>Advocaat te Antwerpen, Vrije Universiteit Brussel </a:t>
            </a:r>
            <a:r>
              <a:rPr lang="nl-BE" sz="1600" dirty="0" smtClean="0"/>
              <a:t>(</a:t>
            </a:r>
            <a:r>
              <a:rPr lang="nl-BE" sz="1600" dirty="0"/>
              <a:t>VUB),</a:t>
            </a:r>
          </a:p>
          <a:p>
            <a:pPr lvl="0" algn="ctr">
              <a:lnSpc>
                <a:spcPts val="2400"/>
              </a:lnSpc>
              <a:spcBef>
                <a:spcPts val="0"/>
              </a:spcBef>
              <a:spcAft>
                <a:spcPts val="0"/>
              </a:spcAft>
              <a:buClr>
                <a:srgbClr val="0061B2"/>
              </a:buClr>
            </a:pPr>
            <a:r>
              <a:rPr lang="nl-BE" sz="1600" dirty="0" smtClean="0"/>
              <a:t>Universiteit Antwerpen </a:t>
            </a:r>
            <a:r>
              <a:rPr lang="nl-BE" sz="1600" dirty="0" smtClean="0"/>
              <a:t>(UA</a:t>
            </a:r>
            <a:r>
              <a:rPr lang="nl-BE" sz="1600" dirty="0"/>
              <a:t>), </a:t>
            </a:r>
            <a:r>
              <a:rPr lang="nl-BE" sz="1600" dirty="0" smtClean="0"/>
              <a:t>Hogere Zeevaartschool (HZS</a:t>
            </a:r>
            <a:r>
              <a:rPr lang="nl-BE" sz="1600" dirty="0" smtClean="0"/>
              <a:t>),</a:t>
            </a:r>
          </a:p>
          <a:p>
            <a:pPr lvl="0" algn="ctr">
              <a:lnSpc>
                <a:spcPts val="2400"/>
              </a:lnSpc>
              <a:spcBef>
                <a:spcPts val="0"/>
              </a:spcBef>
              <a:spcAft>
                <a:spcPts val="0"/>
              </a:spcAft>
              <a:buClr>
                <a:srgbClr val="0061B2"/>
              </a:buClr>
            </a:pPr>
            <a:r>
              <a:rPr lang="nl-BE" sz="1600" dirty="0" smtClean="0"/>
              <a:t>bestuurder CEPANI (Belgisch Centrum voor Arbitrage en Mediatie)</a:t>
            </a:r>
            <a:endParaRPr lang="nl-BE" sz="1600" dirty="0" smtClean="0"/>
          </a:p>
          <a:p>
            <a:pPr lvl="0" algn="ctr">
              <a:lnSpc>
                <a:spcPts val="2400"/>
              </a:lnSpc>
              <a:spcBef>
                <a:spcPts val="0"/>
              </a:spcBef>
              <a:spcAft>
                <a:spcPts val="0"/>
              </a:spcAft>
              <a:buClr>
                <a:srgbClr val="0061B2"/>
              </a:buClr>
            </a:pPr>
            <a:r>
              <a:rPr lang="nl-BE" sz="1600" b="1" dirty="0" smtClean="0">
                <a:solidFill>
                  <a:srgbClr val="FF0000"/>
                </a:solidFill>
              </a:rPr>
              <a:t>RalphDeWit@skynet.be</a:t>
            </a:r>
            <a:endParaRPr lang="nl-BE" sz="1600" b="1" dirty="0">
              <a:solidFill>
                <a:srgbClr val="FF0000"/>
              </a:solidFill>
            </a:endParaRPr>
          </a:p>
          <a:p>
            <a:pPr eaLnBrk="1" hangingPunct="1"/>
            <a:endParaRPr lang="de-DE" altLang="nl-BE" dirty="0" smtClean="0"/>
          </a:p>
          <a:p>
            <a:pPr eaLnBrk="1" hangingPunct="1"/>
            <a:endParaRPr lang="de-DE" altLang="nl-BE" dirty="0" smtClean="0"/>
          </a:p>
        </p:txBody>
      </p:sp>
      <p:pic>
        <p:nvPicPr>
          <p:cNvPr id="3080" name="Picture 8" descr="O:\RDW documenten eGo\Dossiers\000 Dossiermodellen\Brievenmodellen\00 CGK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7896" y="0"/>
            <a:ext cx="2966104" cy="142930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0038" y="943824"/>
            <a:ext cx="8520112" cy="547625"/>
          </a:xfrm>
        </p:spPr>
        <p:txBody>
          <a:bodyPr/>
          <a:lstStyle/>
          <a:p>
            <a:pPr algn="ctr"/>
            <a:r>
              <a:rPr lang="nl-BE" dirty="0" smtClean="0"/>
              <a:t>DERDE HOUDER – BELGIË – DIRECTE BINDING?</a:t>
            </a:r>
            <a:endParaRPr lang="nl-BE" dirty="0"/>
          </a:p>
        </p:txBody>
      </p:sp>
      <p:sp>
        <p:nvSpPr>
          <p:cNvPr id="3" name="Tijdelijke aanduiding voor inhoud 2"/>
          <p:cNvSpPr>
            <a:spLocks noGrp="1"/>
          </p:cNvSpPr>
          <p:nvPr>
            <p:ph idx="1"/>
          </p:nvPr>
        </p:nvSpPr>
        <p:spPr>
          <a:xfrm>
            <a:off x="295275" y="1553592"/>
            <a:ext cx="8524875" cy="4598633"/>
          </a:xfrm>
        </p:spPr>
        <p:txBody>
          <a:bodyPr/>
          <a:lstStyle/>
          <a:p>
            <a:pPr>
              <a:buFont typeface="Arial" panose="020B0604020202020204" pitchFamily="34" charset="0"/>
              <a:buChar char="•"/>
            </a:pPr>
            <a:r>
              <a:rPr lang="nl-BE" dirty="0" smtClean="0"/>
              <a:t>De derde houder kan natuurlijk </a:t>
            </a:r>
            <a:r>
              <a:rPr lang="nl-BE" b="1" i="1" dirty="0" smtClean="0"/>
              <a:t>zelf  </a:t>
            </a:r>
            <a:r>
              <a:rPr lang="nl-BE" dirty="0" smtClean="0"/>
              <a:t>toestemmen in een jurisdictiebeding. Die toestemming kan worden geïnfereerd uit de “gebruikelijke handelwijze” tussen de partijen, of uit het bestaan van “een gewoonte in de internationale handel” (Vo. Brussel I</a:t>
            </a:r>
            <a:r>
              <a:rPr lang="nl-BE" i="1" dirty="0" smtClean="0"/>
              <a:t>bis</a:t>
            </a:r>
            <a:r>
              <a:rPr lang="nl-BE" dirty="0" smtClean="0"/>
              <a:t>, art. 25, §1, b en c).</a:t>
            </a:r>
          </a:p>
          <a:p>
            <a:pPr>
              <a:buFont typeface="Arial" panose="020B0604020202020204" pitchFamily="34" charset="0"/>
              <a:buChar char="•"/>
            </a:pPr>
            <a:r>
              <a:rPr lang="nl-BE" dirty="0" smtClean="0"/>
              <a:t>MAAR: het moet gaan om een overeenkomst…</a:t>
            </a:r>
          </a:p>
          <a:p>
            <a:pPr>
              <a:buFont typeface="Arial" panose="020B0604020202020204" pitchFamily="34" charset="0"/>
              <a:buChar char="•"/>
            </a:pPr>
            <a:r>
              <a:rPr lang="nl-BE" dirty="0" smtClean="0"/>
              <a:t>Het Belgische Hof van Cassatie wendde dit gegeven handig aan:</a:t>
            </a:r>
          </a:p>
          <a:p>
            <a:pPr marL="177800" indent="0">
              <a:buNone/>
            </a:pPr>
            <a:r>
              <a:rPr lang="nl-BE" i="1" dirty="0" smtClean="0"/>
              <a:t>De </a:t>
            </a:r>
            <a:r>
              <a:rPr lang="nl-BE" i="1" dirty="0"/>
              <a:t>derde-houder van een cognossement wordt niet geacht in te </a:t>
            </a:r>
            <a:r>
              <a:rPr lang="nl-BE" i="1" dirty="0" smtClean="0"/>
              <a:t>stemmen met </a:t>
            </a:r>
            <a:r>
              <a:rPr lang="nl-BE" i="1" dirty="0"/>
              <a:t>een bevoegdheidsbeding dat erin is vervat, door het louter aanbieden van </a:t>
            </a:r>
            <a:r>
              <a:rPr lang="nl-BE" i="1" dirty="0" smtClean="0"/>
              <a:t>het cognossement </a:t>
            </a:r>
            <a:r>
              <a:rPr lang="nl-BE" i="1" dirty="0"/>
              <a:t>aan de </a:t>
            </a:r>
            <a:r>
              <a:rPr lang="nl-BE" i="1" dirty="0" smtClean="0"/>
              <a:t>zeevervoerder</a:t>
            </a:r>
            <a:r>
              <a:rPr lang="nl-BE" i="1" dirty="0"/>
              <a:t> </a:t>
            </a:r>
            <a:r>
              <a:rPr lang="nl-BE" i="1" dirty="0" smtClean="0"/>
              <a:t> </a:t>
            </a:r>
            <a:r>
              <a:rPr lang="nl-BE" dirty="0" smtClean="0"/>
              <a:t>(Cass. (B) 12.9.2013).</a:t>
            </a:r>
          </a:p>
          <a:p>
            <a:pPr marL="177800" indent="-177800">
              <a:spcAft>
                <a:spcPts val="0"/>
              </a:spcAft>
              <a:buFont typeface="Arial" panose="020B0604020202020204" pitchFamily="34" charset="0"/>
              <a:buChar char="•"/>
            </a:pPr>
            <a:r>
              <a:rPr lang="nl-BE" dirty="0" smtClean="0"/>
              <a:t>Si non é </a:t>
            </a:r>
            <a:r>
              <a:rPr lang="nl-BE" dirty="0" err="1" smtClean="0"/>
              <a:t>vero</a:t>
            </a:r>
            <a:r>
              <a:rPr lang="nl-BE" dirty="0" smtClean="0"/>
              <a:t>… MAAR:</a:t>
            </a:r>
          </a:p>
          <a:p>
            <a:pPr lvl="1" indent="-180975">
              <a:spcAft>
                <a:spcPts val="0"/>
              </a:spcAft>
              <a:buFont typeface="Arial" panose="020B0604020202020204" pitchFamily="34" charset="0"/>
              <a:buChar char="̵"/>
            </a:pPr>
            <a:r>
              <a:rPr lang="nl-BE" sz="2000" dirty="0"/>
              <a:t>w</a:t>
            </a:r>
            <a:r>
              <a:rPr lang="nl-BE" sz="2000" dirty="0" smtClean="0"/>
              <a:t>aarom is het Belgisch recht van toepassing?</a:t>
            </a:r>
          </a:p>
          <a:p>
            <a:pPr lvl="1" indent="-180975">
              <a:spcAft>
                <a:spcPts val="0"/>
              </a:spcAft>
              <a:buFont typeface="Arial" panose="020B0604020202020204" pitchFamily="34" charset="0"/>
              <a:buChar char="̵"/>
            </a:pPr>
            <a:r>
              <a:rPr lang="nl-BE" sz="2000" dirty="0"/>
              <a:t>w</a:t>
            </a:r>
            <a:r>
              <a:rPr lang="nl-BE" sz="2000" dirty="0" smtClean="0"/>
              <a:t>at met letterlijk karakter waardepapier?</a:t>
            </a:r>
          </a:p>
          <a:p>
            <a:pPr lvl="1" indent="-180975">
              <a:buFont typeface="Arial" panose="020B0604020202020204" pitchFamily="34" charset="0"/>
              <a:buChar char="̵"/>
            </a:pPr>
            <a:r>
              <a:rPr lang="nl-BE" sz="2000" dirty="0" smtClean="0"/>
              <a:t>helpt niet bij </a:t>
            </a:r>
            <a:r>
              <a:rPr lang="nl-BE" sz="2000" i="1" dirty="0" err="1" smtClean="0"/>
              <a:t>sea</a:t>
            </a:r>
            <a:r>
              <a:rPr lang="nl-BE" sz="2000" i="1" dirty="0" smtClean="0"/>
              <a:t> </a:t>
            </a:r>
            <a:r>
              <a:rPr lang="nl-BE" sz="2000" i="1" dirty="0" err="1" smtClean="0"/>
              <a:t>waybills</a:t>
            </a:r>
            <a:r>
              <a:rPr lang="nl-BE" sz="2000" dirty="0" smtClean="0"/>
              <a:t>, en is cognossement geen uitstervend ras?</a:t>
            </a:r>
          </a:p>
          <a:p>
            <a:pPr marL="447675">
              <a:buFont typeface="Arial" panose="020B0604020202020204" pitchFamily="34" charset="0"/>
              <a:buChar char="̶"/>
            </a:pPr>
            <a:endParaRPr lang="nl-BE" dirty="0"/>
          </a:p>
          <a:p>
            <a:pPr marL="0" indent="0">
              <a:buNone/>
            </a:pPr>
            <a:endParaRPr lang="nl-BE" dirty="0"/>
          </a:p>
          <a:p>
            <a:pPr marL="0" indent="0">
              <a:buNone/>
            </a:pPr>
            <a:endParaRPr lang="nl-BE" dirty="0" smtClean="0"/>
          </a:p>
          <a:p>
            <a:pPr>
              <a:buFont typeface="Arial" panose="020B0604020202020204" pitchFamily="34" charset="0"/>
              <a:buChar char="•"/>
            </a:pPr>
            <a:endParaRPr lang="nl-BE" dirty="0"/>
          </a:p>
        </p:txBody>
      </p:sp>
    </p:spTree>
    <p:extLst>
      <p:ext uri="{BB962C8B-B14F-4D97-AF65-F5344CB8AC3E}">
        <p14:creationId xmlns:p14="http://schemas.microsoft.com/office/powerpoint/2010/main" val="2504855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9798" y="941033"/>
            <a:ext cx="8868792" cy="561714"/>
          </a:xfrm>
        </p:spPr>
        <p:txBody>
          <a:bodyPr/>
          <a:lstStyle/>
          <a:p>
            <a:pPr algn="ctr"/>
            <a:r>
              <a:rPr lang="nl-BE" dirty="0" smtClean="0"/>
              <a:t>DERDE HOUDER – FRANKRIJK – INDIRECTE BINDING</a:t>
            </a:r>
            <a:endParaRPr lang="nl-BE" dirty="0"/>
          </a:p>
        </p:txBody>
      </p:sp>
      <p:sp>
        <p:nvSpPr>
          <p:cNvPr id="3" name="Tijdelijke aanduiding voor inhoud 2"/>
          <p:cNvSpPr>
            <a:spLocks noGrp="1"/>
          </p:cNvSpPr>
          <p:nvPr>
            <p:ph idx="1"/>
          </p:nvPr>
        </p:nvSpPr>
        <p:spPr>
          <a:xfrm>
            <a:off x="295275" y="1748901"/>
            <a:ext cx="8524875" cy="4296792"/>
          </a:xfrm>
        </p:spPr>
        <p:txBody>
          <a:bodyPr/>
          <a:lstStyle/>
          <a:p>
            <a:pPr>
              <a:buFont typeface="Arial" panose="020B0604020202020204" pitchFamily="34" charset="0"/>
              <a:buChar char="•"/>
            </a:pPr>
            <a:r>
              <a:rPr lang="nl-BE" dirty="0" smtClean="0"/>
              <a:t>Het Franse Hof van Cassatie zoekt eerst de toepasselijke wet (met toepassing van </a:t>
            </a:r>
            <a:r>
              <a:rPr lang="nl-BE" i="1" dirty="0" err="1" smtClean="0"/>
              <a:t>Coreck</a:t>
            </a:r>
            <a:r>
              <a:rPr lang="nl-BE" i="1" dirty="0" smtClean="0"/>
              <a:t> </a:t>
            </a:r>
            <a:r>
              <a:rPr lang="nl-BE" i="1" dirty="0" err="1" smtClean="0"/>
              <a:t>Maritime</a:t>
            </a:r>
            <a:r>
              <a:rPr lang="nl-BE" dirty="0" smtClean="0"/>
              <a:t>). Als het cognossement verwijst naar een recht waarin de derde houder opvolgt in de rechten en verplichtingen van de </a:t>
            </a:r>
            <a:r>
              <a:rPr lang="nl-BE" dirty="0" err="1" smtClean="0"/>
              <a:t>inlader</a:t>
            </a:r>
            <a:r>
              <a:rPr lang="nl-BE" dirty="0" smtClean="0"/>
              <a:t>, dan is de derde houder gebonden door het jurisdictiebeding (Cass. (F) 16.12.2008).</a:t>
            </a:r>
          </a:p>
          <a:p>
            <a:pPr>
              <a:buFont typeface="Arial" panose="020B0604020202020204" pitchFamily="34" charset="0"/>
              <a:buChar char="•"/>
            </a:pPr>
            <a:r>
              <a:rPr lang="nl-BE" dirty="0" smtClean="0"/>
              <a:t>Vo. Rome I wordt niet van toepassing geacht op waardepapieren, maar het recht van toepassing op de werking van een cognossement tegenover derden is hetzelfde als het recht van toepassing op de vervoersovereenkomst (Cass. (F) 11.7.2001). Als bv. </a:t>
            </a:r>
            <a:r>
              <a:rPr lang="nl-BE" dirty="0"/>
              <a:t>e</a:t>
            </a:r>
            <a:r>
              <a:rPr lang="nl-BE" dirty="0" smtClean="0"/>
              <a:t>en keuze is gemaakt voor het Engels recht, dan is de derde houder automatisch gebonden (als de </a:t>
            </a:r>
            <a:r>
              <a:rPr lang="nl-BE" dirty="0" err="1" smtClean="0"/>
              <a:t>inlader</a:t>
            </a:r>
            <a:r>
              <a:rPr lang="nl-BE" dirty="0" smtClean="0"/>
              <a:t> gebonden was).</a:t>
            </a:r>
          </a:p>
          <a:p>
            <a:pPr>
              <a:buFont typeface="Arial" panose="020B0604020202020204" pitchFamily="34" charset="0"/>
              <a:buChar char="•"/>
            </a:pPr>
            <a:r>
              <a:rPr lang="nl-BE" dirty="0" smtClean="0"/>
              <a:t>In zeer veel gevallen eindigt het verhaal daar (rechtskeuzebedingen zijn immers schering en inslag – bv. Aix-en-Provence 9.11.2011).</a:t>
            </a:r>
          </a:p>
          <a:p>
            <a:pPr>
              <a:buFont typeface="Arial" panose="020B0604020202020204" pitchFamily="34" charset="0"/>
              <a:buChar char="•"/>
            </a:pPr>
            <a:endParaRPr lang="nl-BE" dirty="0"/>
          </a:p>
        </p:txBody>
      </p:sp>
    </p:spTree>
    <p:extLst>
      <p:ext uri="{BB962C8B-B14F-4D97-AF65-F5344CB8AC3E}">
        <p14:creationId xmlns:p14="http://schemas.microsoft.com/office/powerpoint/2010/main" val="2165609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7793" y="881680"/>
            <a:ext cx="8520112" cy="647700"/>
          </a:xfrm>
        </p:spPr>
        <p:txBody>
          <a:bodyPr/>
          <a:lstStyle/>
          <a:p>
            <a:pPr algn="ctr"/>
            <a:r>
              <a:rPr lang="nl-BE" dirty="0">
                <a:solidFill>
                  <a:srgbClr val="000000"/>
                </a:solidFill>
              </a:rPr>
              <a:t>DERDE HOUDER – FRANKRIJK – </a:t>
            </a:r>
            <a:r>
              <a:rPr lang="nl-BE" dirty="0" smtClean="0">
                <a:solidFill>
                  <a:srgbClr val="000000"/>
                </a:solidFill>
              </a:rPr>
              <a:t>DIRECTE </a:t>
            </a:r>
            <a:r>
              <a:rPr lang="nl-BE" dirty="0">
                <a:solidFill>
                  <a:srgbClr val="000000"/>
                </a:solidFill>
              </a:rPr>
              <a:t>BINDING</a:t>
            </a:r>
            <a:endParaRPr lang="nl-BE" dirty="0"/>
          </a:p>
        </p:txBody>
      </p:sp>
      <p:sp>
        <p:nvSpPr>
          <p:cNvPr id="3" name="Tijdelijke aanduiding voor inhoud 2"/>
          <p:cNvSpPr>
            <a:spLocks noGrp="1"/>
          </p:cNvSpPr>
          <p:nvPr>
            <p:ph idx="1"/>
          </p:nvPr>
        </p:nvSpPr>
        <p:spPr>
          <a:xfrm>
            <a:off x="295275" y="1651247"/>
            <a:ext cx="8524875" cy="4151066"/>
          </a:xfrm>
        </p:spPr>
        <p:txBody>
          <a:bodyPr/>
          <a:lstStyle/>
          <a:p>
            <a:pPr>
              <a:buFont typeface="Arial" panose="020B0604020202020204" pitchFamily="34" charset="0"/>
              <a:buChar char="•"/>
            </a:pPr>
            <a:r>
              <a:rPr lang="nl-BE" dirty="0" smtClean="0"/>
              <a:t>Het Franse Hof van Cassatie heeft ook gebroken met zijn vroegere rechtspraak, ingezet in 1992, waarbij de derde houder zijn “bijzondere toestemming” in een jurisdictiebeding moest hebben gegeven (Cass. (F) 26.5.1992).</a:t>
            </a:r>
          </a:p>
          <a:p>
            <a:pPr>
              <a:buFont typeface="Arial" panose="020B0604020202020204" pitchFamily="34" charset="0"/>
              <a:buChar char="•"/>
            </a:pPr>
            <a:r>
              <a:rPr lang="nl-BE" dirty="0"/>
              <a:t>In </a:t>
            </a:r>
            <a:r>
              <a:rPr lang="nl-BE" dirty="0" smtClean="0"/>
              <a:t>zijn </a:t>
            </a:r>
            <a:r>
              <a:rPr lang="nl-BE" dirty="0"/>
              <a:t>recente rechtspraak heeft het Hof uitdrukkelijk bevestigd dat “het maritiem recht een specifieke tak is van het internationaal handelsrecht, en dat het gebruikelijk is dat maritieme vervoerders in hun cognossementen een jurisdictiebeding opnemen ten gunste van de rechtbanken van de vestiging van hun maatschappelijke zetel, een gewoonte die ruimschoots bekend is en regelmatig wordt in acht genomen” (Cass. (F) </a:t>
            </a:r>
            <a:r>
              <a:rPr lang="nl-BE" dirty="0" smtClean="0"/>
              <a:t>12.3.2013; zie ook Cass. (F) 19.11.2013).</a:t>
            </a:r>
          </a:p>
          <a:p>
            <a:pPr>
              <a:buFont typeface="Arial" panose="020B0604020202020204" pitchFamily="34" charset="0"/>
              <a:buChar char="•"/>
            </a:pPr>
            <a:r>
              <a:rPr lang="nl-BE" dirty="0" smtClean="0"/>
              <a:t>Resultaat: jurisdictiebedingen hebben bijna altijd uitwerking.</a:t>
            </a:r>
          </a:p>
          <a:p>
            <a:pPr>
              <a:buFont typeface="Arial" panose="020B0604020202020204" pitchFamily="34" charset="0"/>
              <a:buChar char="•"/>
            </a:pPr>
            <a:r>
              <a:rPr lang="nl-BE" dirty="0" smtClean="0"/>
              <a:t>Zie nochtans Hof Rouen 10.9.2015: Frans recht van toepassing, en geen vermoeden van instemming met beding.</a:t>
            </a:r>
            <a:endParaRPr lang="nl-BE" dirty="0"/>
          </a:p>
        </p:txBody>
      </p:sp>
    </p:spTree>
    <p:extLst>
      <p:ext uri="{BB962C8B-B14F-4D97-AF65-F5344CB8AC3E}">
        <p14:creationId xmlns:p14="http://schemas.microsoft.com/office/powerpoint/2010/main" val="3862591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1160" y="881680"/>
            <a:ext cx="8520112" cy="647700"/>
          </a:xfrm>
        </p:spPr>
        <p:txBody>
          <a:bodyPr/>
          <a:lstStyle/>
          <a:p>
            <a:pPr algn="ctr"/>
            <a:r>
              <a:rPr lang="nl-BE" dirty="0" smtClean="0"/>
              <a:t>BELGIË – FRANKRIJK </a:t>
            </a:r>
            <a:endParaRPr lang="nl-BE" dirty="0"/>
          </a:p>
        </p:txBody>
      </p:sp>
      <p:sp>
        <p:nvSpPr>
          <p:cNvPr id="3" name="Tijdelijke aanduiding voor inhoud 2"/>
          <p:cNvSpPr>
            <a:spLocks noGrp="1"/>
          </p:cNvSpPr>
          <p:nvPr>
            <p:ph idx="1"/>
          </p:nvPr>
        </p:nvSpPr>
        <p:spPr>
          <a:xfrm>
            <a:off x="295275" y="1775533"/>
            <a:ext cx="8524875" cy="4563123"/>
          </a:xfrm>
        </p:spPr>
        <p:txBody>
          <a:bodyPr/>
          <a:lstStyle/>
          <a:p>
            <a:pPr>
              <a:buFont typeface="Arial" panose="020B0604020202020204" pitchFamily="34" charset="0"/>
              <a:buChar char="•"/>
            </a:pPr>
            <a:r>
              <a:rPr lang="nl-BE" dirty="0" smtClean="0"/>
              <a:t>Vanwaar de opmerkelijke verschillen?</a:t>
            </a:r>
          </a:p>
          <a:p>
            <a:pPr>
              <a:buFont typeface="Arial" panose="020B0604020202020204" pitchFamily="34" charset="0"/>
              <a:buChar char="•"/>
            </a:pPr>
            <a:r>
              <a:rPr lang="nl-BE" dirty="0" smtClean="0"/>
              <a:t>In België wordt blijkbaar uitgegaan van de toepasselijkheid van het Belgisch recht op de positie van de derde cognossementshouder. Maar wat is dan de verwijzingsregel?</a:t>
            </a:r>
          </a:p>
          <a:p>
            <a:pPr>
              <a:buFont typeface="Arial" panose="020B0604020202020204" pitchFamily="34" charset="0"/>
              <a:buChar char="•"/>
            </a:pPr>
            <a:r>
              <a:rPr lang="nl-BE" sz="2000" b="1" i="1" kern="1200" dirty="0" smtClean="0">
                <a:solidFill>
                  <a:prstClr val="black"/>
                </a:solidFill>
                <a:latin typeface="Arial" pitchFamily="34" charset="0"/>
                <a:ea typeface="ＭＳ Ｐゴシック" pitchFamily="24" charset="-128"/>
                <a:cs typeface="Arial" pitchFamily="34" charset="0"/>
              </a:rPr>
              <a:t>Als </a:t>
            </a:r>
            <a:r>
              <a:rPr lang="nl-BE" sz="2000" kern="1200" dirty="0" smtClean="0">
                <a:solidFill>
                  <a:prstClr val="black"/>
                </a:solidFill>
                <a:latin typeface="Arial" pitchFamily="34" charset="0"/>
                <a:ea typeface="ＭＳ Ｐゴシック" pitchFamily="24" charset="-128"/>
                <a:cs typeface="Arial" pitchFamily="34" charset="0"/>
              </a:rPr>
              <a:t>de verbintenis </a:t>
            </a:r>
            <a:r>
              <a:rPr lang="nl-BE" sz="2000" kern="1200" dirty="0">
                <a:solidFill>
                  <a:prstClr val="black"/>
                </a:solidFill>
                <a:latin typeface="Arial" pitchFamily="34" charset="0"/>
                <a:ea typeface="ＭＳ Ｐゴシック" pitchFamily="24" charset="-128"/>
                <a:cs typeface="Arial" pitchFamily="34" charset="0"/>
              </a:rPr>
              <a:t>tot aflevering </a:t>
            </a:r>
            <a:r>
              <a:rPr lang="nl-BE" sz="2000" kern="1200" dirty="0" smtClean="0">
                <a:solidFill>
                  <a:prstClr val="black"/>
                </a:solidFill>
                <a:latin typeface="Arial" pitchFamily="34" charset="0"/>
                <a:ea typeface="ＭＳ Ｐゴシック" pitchFamily="24" charset="-128"/>
                <a:cs typeface="Arial" pitchFamily="34" charset="0"/>
              </a:rPr>
              <a:t>wordt beschouwd als een gevolg </a:t>
            </a:r>
            <a:r>
              <a:rPr lang="nl-BE" sz="2000" kern="1200" dirty="0">
                <a:solidFill>
                  <a:prstClr val="black"/>
                </a:solidFill>
                <a:latin typeface="Arial" pitchFamily="34" charset="0"/>
                <a:ea typeface="ＭＳ Ｐゴシック" pitchFamily="24" charset="-128"/>
                <a:cs typeface="Arial" pitchFamily="34" charset="0"/>
              </a:rPr>
              <a:t>van </a:t>
            </a:r>
            <a:r>
              <a:rPr lang="nl-BE" sz="2000" kern="1200" dirty="0" smtClean="0">
                <a:solidFill>
                  <a:prstClr val="black"/>
                </a:solidFill>
                <a:latin typeface="Arial" pitchFamily="34" charset="0"/>
                <a:ea typeface="ＭＳ Ｐゴシック" pitchFamily="24" charset="-128"/>
                <a:cs typeface="Arial" pitchFamily="34" charset="0"/>
              </a:rPr>
              <a:t>de verhandelbaarheid van een cognossement (waardepapier), dan geldt Vo. Rome I </a:t>
            </a:r>
            <a:r>
              <a:rPr lang="nl-BE" sz="2000" b="1" i="1" kern="1200" dirty="0" smtClean="0">
                <a:solidFill>
                  <a:prstClr val="black"/>
                </a:solidFill>
                <a:latin typeface="Arial" pitchFamily="34" charset="0"/>
                <a:ea typeface="ＭＳ Ｐゴシック" pitchFamily="24" charset="-128"/>
                <a:cs typeface="Arial" pitchFamily="34" charset="0"/>
              </a:rPr>
              <a:t>niet </a:t>
            </a:r>
            <a:r>
              <a:rPr lang="nl-BE" sz="2000" kern="1200" dirty="0" smtClean="0">
                <a:solidFill>
                  <a:prstClr val="black"/>
                </a:solidFill>
                <a:latin typeface="Arial" pitchFamily="34" charset="0"/>
                <a:ea typeface="ＭＳ Ｐゴシック" pitchFamily="24" charset="-128"/>
                <a:cs typeface="Arial" pitchFamily="34" charset="0"/>
              </a:rPr>
              <a:t>(uitsluiting waardepapieren) (Hof </a:t>
            </a:r>
            <a:r>
              <a:rPr lang="nl-BE" sz="2000" kern="1200" dirty="0">
                <a:solidFill>
                  <a:prstClr val="black"/>
                </a:solidFill>
                <a:latin typeface="Arial" pitchFamily="34" charset="0"/>
                <a:ea typeface="ＭＳ Ｐゴシック" pitchFamily="24" charset="-128"/>
                <a:cs typeface="Arial" pitchFamily="34" charset="0"/>
              </a:rPr>
              <a:t>Antwerpen </a:t>
            </a:r>
            <a:r>
              <a:rPr lang="nl-BE" sz="2000" kern="1200" dirty="0" smtClean="0">
                <a:solidFill>
                  <a:prstClr val="black"/>
                </a:solidFill>
                <a:latin typeface="Arial" pitchFamily="34" charset="0"/>
                <a:ea typeface="ＭＳ Ｐゴシック" pitchFamily="24" charset="-128"/>
                <a:cs typeface="Arial" pitchFamily="34" charset="0"/>
              </a:rPr>
              <a:t>26.6.2006).</a:t>
            </a:r>
          </a:p>
          <a:p>
            <a:pPr>
              <a:buFont typeface="Arial" panose="020B0604020202020204" pitchFamily="34" charset="0"/>
              <a:buChar char="•"/>
            </a:pPr>
            <a:r>
              <a:rPr lang="nl-BE" kern="1200" dirty="0" smtClean="0">
                <a:solidFill>
                  <a:prstClr val="black"/>
                </a:solidFill>
                <a:latin typeface="Arial" pitchFamily="34" charset="0"/>
                <a:ea typeface="ＭＳ Ｐゴシック" pitchFamily="24" charset="-128"/>
                <a:cs typeface="Arial" pitchFamily="34" charset="0"/>
              </a:rPr>
              <a:t>Maar wat dan wel? Wet plaats uitgifte cognossement, wet plaats aflevering, wet plaats endossement, lex </a:t>
            </a:r>
            <a:r>
              <a:rPr lang="nl-BE" kern="1200" dirty="0" err="1" smtClean="0">
                <a:solidFill>
                  <a:prstClr val="black"/>
                </a:solidFill>
                <a:latin typeface="Arial" pitchFamily="34" charset="0"/>
                <a:ea typeface="ＭＳ Ｐゴシック" pitchFamily="24" charset="-128"/>
                <a:cs typeface="Arial" pitchFamily="34" charset="0"/>
              </a:rPr>
              <a:t>fori</a:t>
            </a:r>
            <a:r>
              <a:rPr lang="nl-BE" kern="1200" dirty="0" smtClean="0">
                <a:solidFill>
                  <a:prstClr val="black"/>
                </a:solidFill>
                <a:latin typeface="Arial" pitchFamily="34" charset="0"/>
                <a:ea typeface="ＭＳ Ｐゴシック" pitchFamily="24" charset="-128"/>
                <a:cs typeface="Arial" pitchFamily="34" charset="0"/>
              </a:rPr>
              <a:t>…</a:t>
            </a:r>
          </a:p>
          <a:p>
            <a:pPr>
              <a:buFont typeface="Arial" panose="020B0604020202020204" pitchFamily="34" charset="0"/>
              <a:buChar char="•"/>
            </a:pPr>
            <a:r>
              <a:rPr lang="nl-BE" sz="2000" kern="1200" dirty="0" smtClean="0">
                <a:solidFill>
                  <a:prstClr val="black"/>
                </a:solidFill>
                <a:latin typeface="Arial" pitchFamily="34" charset="0"/>
                <a:ea typeface="ＭＳ Ｐゴシック" pitchFamily="24" charset="-128"/>
                <a:cs typeface="Arial" pitchFamily="34" charset="0"/>
              </a:rPr>
              <a:t>Naar analogie met de verdragen van Genève (wisselbrief en cheque): wet van de plaats waar de prestatie aan de rechthebbende wordt uitgevoerd (</a:t>
            </a:r>
            <a:r>
              <a:rPr lang="nl-BE" sz="2000" i="1" kern="1200" dirty="0" smtClean="0">
                <a:solidFill>
                  <a:prstClr val="black"/>
                </a:solidFill>
                <a:latin typeface="Arial" pitchFamily="34" charset="0"/>
                <a:ea typeface="ＭＳ Ｐゴシック" pitchFamily="24" charset="-128"/>
                <a:cs typeface="Arial" pitchFamily="34" charset="0"/>
              </a:rPr>
              <a:t>lex </a:t>
            </a:r>
            <a:r>
              <a:rPr lang="nl-BE" sz="2000" i="1" kern="1200" dirty="0" err="1" smtClean="0">
                <a:solidFill>
                  <a:prstClr val="black"/>
                </a:solidFill>
                <a:latin typeface="Arial" pitchFamily="34" charset="0"/>
                <a:ea typeface="ＭＳ Ｐゴシック" pitchFamily="24" charset="-128"/>
                <a:cs typeface="Arial" pitchFamily="34" charset="0"/>
              </a:rPr>
              <a:t>loci</a:t>
            </a:r>
            <a:r>
              <a:rPr lang="nl-BE" sz="2000" i="1" kern="1200" dirty="0" smtClean="0">
                <a:solidFill>
                  <a:prstClr val="black"/>
                </a:solidFill>
                <a:latin typeface="Arial" pitchFamily="34" charset="0"/>
                <a:ea typeface="ＭＳ Ｐゴシック" pitchFamily="24" charset="-128"/>
                <a:cs typeface="Arial" pitchFamily="34" charset="0"/>
              </a:rPr>
              <a:t> </a:t>
            </a:r>
            <a:r>
              <a:rPr lang="nl-BE" sz="2000" i="1" kern="1200" dirty="0" err="1" smtClean="0">
                <a:solidFill>
                  <a:prstClr val="black"/>
                </a:solidFill>
                <a:latin typeface="Arial" pitchFamily="34" charset="0"/>
                <a:ea typeface="ＭＳ Ｐゴシック" pitchFamily="24" charset="-128"/>
                <a:cs typeface="Arial" pitchFamily="34" charset="0"/>
              </a:rPr>
              <a:t>solutionis</a:t>
            </a:r>
            <a:r>
              <a:rPr lang="nl-BE" sz="2000" kern="1200" dirty="0" smtClean="0">
                <a:solidFill>
                  <a:prstClr val="black"/>
                </a:solidFill>
                <a:latin typeface="Arial" pitchFamily="34" charset="0"/>
                <a:ea typeface="ＭＳ Ｐゴシック" pitchFamily="24" charset="-128"/>
                <a:cs typeface="Arial" pitchFamily="34" charset="0"/>
              </a:rPr>
              <a:t>), dus lossingshaven (of plaats van aflevering). Pas dan is de oplossing van het Hof van Cassatie consequent.</a:t>
            </a:r>
            <a:r>
              <a:rPr lang="nl-BE" sz="2000" kern="1200" dirty="0">
                <a:solidFill>
                  <a:prstClr val="black"/>
                </a:solidFill>
                <a:latin typeface="Arial" pitchFamily="34" charset="0"/>
                <a:ea typeface="ＭＳ Ｐゴシック" pitchFamily="24" charset="-128"/>
                <a:cs typeface="Arial" pitchFamily="34" charset="0"/>
              </a:rPr>
              <a:t/>
            </a:r>
            <a:br>
              <a:rPr lang="nl-BE" sz="2000" kern="1200" dirty="0">
                <a:solidFill>
                  <a:prstClr val="black"/>
                </a:solidFill>
                <a:latin typeface="Arial" pitchFamily="34" charset="0"/>
                <a:ea typeface="ＭＳ Ｐゴシック" pitchFamily="24" charset="-128"/>
                <a:cs typeface="Arial" pitchFamily="34" charset="0"/>
              </a:rPr>
            </a:br>
            <a:endParaRPr lang="nl-BE" dirty="0"/>
          </a:p>
        </p:txBody>
      </p:sp>
    </p:spTree>
    <p:extLst>
      <p:ext uri="{BB962C8B-B14F-4D97-AF65-F5344CB8AC3E}">
        <p14:creationId xmlns:p14="http://schemas.microsoft.com/office/powerpoint/2010/main" val="712438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7793" y="914400"/>
            <a:ext cx="8520112" cy="552836"/>
          </a:xfrm>
        </p:spPr>
        <p:txBody>
          <a:bodyPr/>
          <a:lstStyle/>
          <a:p>
            <a:pPr algn="ctr"/>
            <a:r>
              <a:rPr lang="nl-BE" dirty="0" smtClean="0"/>
              <a:t>BELGISCH RECHT – MAAR WAARDEPAPIER?</a:t>
            </a:r>
            <a:endParaRPr lang="nl-BE" dirty="0"/>
          </a:p>
        </p:txBody>
      </p:sp>
      <p:sp>
        <p:nvSpPr>
          <p:cNvPr id="3" name="Tijdelijke aanduiding voor inhoud 2"/>
          <p:cNvSpPr>
            <a:spLocks noGrp="1"/>
          </p:cNvSpPr>
          <p:nvPr>
            <p:ph idx="1"/>
          </p:nvPr>
        </p:nvSpPr>
        <p:spPr>
          <a:xfrm>
            <a:off x="295275" y="1642369"/>
            <a:ext cx="8524875" cy="4159944"/>
          </a:xfrm>
        </p:spPr>
        <p:txBody>
          <a:bodyPr/>
          <a:lstStyle/>
          <a:p>
            <a:pPr>
              <a:buFont typeface="Arial" panose="020B0604020202020204" pitchFamily="34" charset="0"/>
              <a:buChar char="•"/>
            </a:pPr>
            <a:r>
              <a:rPr lang="nl-BE" dirty="0" smtClean="0"/>
              <a:t>Hoewel het Franse Hof van Cassatie het niet uitdrukkelijk zegt, is de directe aanvaarding door de rechthebbende eenvoudig te verklaren door het letterlijk karakter van het waardepapier.</a:t>
            </a:r>
          </a:p>
          <a:p>
            <a:pPr>
              <a:buFont typeface="Arial" panose="020B0604020202020204" pitchFamily="34" charset="0"/>
              <a:buChar char="•"/>
            </a:pPr>
            <a:r>
              <a:rPr lang="nl-BE" dirty="0" smtClean="0"/>
              <a:t>Hetzelfde principe bestaat in België… Van </a:t>
            </a:r>
            <a:r>
              <a:rPr lang="nl-BE" dirty="0" err="1" smtClean="0"/>
              <a:t>Ryn</a:t>
            </a:r>
            <a:r>
              <a:rPr lang="nl-BE" dirty="0" smtClean="0"/>
              <a:t> en </a:t>
            </a:r>
            <a:r>
              <a:rPr lang="nl-BE" dirty="0" err="1" smtClean="0"/>
              <a:t>Heenen</a:t>
            </a:r>
            <a:r>
              <a:rPr lang="nl-BE" dirty="0" smtClean="0"/>
              <a:t>, </a:t>
            </a:r>
            <a:r>
              <a:rPr lang="nl-BE" i="1" dirty="0" smtClean="0"/>
              <a:t>Principes</a:t>
            </a:r>
            <a:r>
              <a:rPr lang="nl-BE" dirty="0" smtClean="0"/>
              <a:t>, III, </a:t>
            </a:r>
            <a:r>
              <a:rPr lang="nl-BE" dirty="0" err="1" smtClean="0"/>
              <a:t>nrs</a:t>
            </a:r>
            <a:r>
              <a:rPr lang="nl-BE" dirty="0" smtClean="0"/>
              <a:t>. 119-120: de positie van de derde houder is gesteund op het waardepapier als </a:t>
            </a:r>
            <a:r>
              <a:rPr lang="nl-BE" i="1" dirty="0" smtClean="0"/>
              <a:t>instelling</a:t>
            </a:r>
            <a:r>
              <a:rPr lang="nl-BE" dirty="0" smtClean="0"/>
              <a:t>, en daarom kunnen de middelen gesteund op de titel zelf steeds tegen hem worden ingeroepen.</a:t>
            </a:r>
          </a:p>
          <a:p>
            <a:pPr>
              <a:buFont typeface="Arial" panose="020B0604020202020204" pitchFamily="34" charset="0"/>
              <a:buChar char="•"/>
            </a:pPr>
            <a:r>
              <a:rPr lang="nl-BE" dirty="0" smtClean="0"/>
              <a:t>De Belgische uitzondering is dus niet alleen beperkt (alleen voor derde houders te goeder trouw van een verhandeld cognossement), maar misschien ook wankel.</a:t>
            </a:r>
          </a:p>
          <a:p>
            <a:pPr>
              <a:buFont typeface="Arial" panose="020B0604020202020204" pitchFamily="34" charset="0"/>
              <a:buChar char="•"/>
            </a:pPr>
            <a:endParaRPr lang="nl-BE" dirty="0" smtClean="0"/>
          </a:p>
          <a:p>
            <a:pPr>
              <a:buFont typeface="Arial" panose="020B0604020202020204" pitchFamily="34" charset="0"/>
              <a:buChar char="•"/>
            </a:pPr>
            <a:endParaRPr lang="nl-BE" dirty="0" smtClean="0"/>
          </a:p>
          <a:p>
            <a:endParaRPr lang="nl-BE" dirty="0"/>
          </a:p>
        </p:txBody>
      </p:sp>
    </p:spTree>
    <p:extLst>
      <p:ext uri="{BB962C8B-B14F-4D97-AF65-F5344CB8AC3E}">
        <p14:creationId xmlns:p14="http://schemas.microsoft.com/office/powerpoint/2010/main" val="2095743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8916" y="926068"/>
            <a:ext cx="8520112" cy="520992"/>
          </a:xfrm>
        </p:spPr>
        <p:txBody>
          <a:bodyPr/>
          <a:lstStyle/>
          <a:p>
            <a:pPr algn="ctr"/>
            <a:r>
              <a:rPr lang="nl-BE" dirty="0" smtClean="0"/>
              <a:t>VERRIJZENIS VAN EEN OUD ARGUMENT?</a:t>
            </a:r>
            <a:endParaRPr lang="nl-BE" dirty="0"/>
          </a:p>
        </p:txBody>
      </p:sp>
      <p:sp>
        <p:nvSpPr>
          <p:cNvPr id="3" name="Tijdelijke aanduiding voor inhoud 2"/>
          <p:cNvSpPr>
            <a:spLocks noGrp="1"/>
          </p:cNvSpPr>
          <p:nvPr>
            <p:ph idx="1"/>
          </p:nvPr>
        </p:nvSpPr>
        <p:spPr>
          <a:xfrm>
            <a:off x="295275" y="1624613"/>
            <a:ext cx="8524875" cy="4177699"/>
          </a:xfrm>
        </p:spPr>
        <p:txBody>
          <a:bodyPr/>
          <a:lstStyle/>
          <a:p>
            <a:pPr>
              <a:buFont typeface="Arial" panose="020B0604020202020204" pitchFamily="34" charset="0"/>
              <a:buChar char="•"/>
            </a:pPr>
            <a:r>
              <a:rPr lang="nl-BE" dirty="0" smtClean="0"/>
              <a:t>Vo. Brussel I</a:t>
            </a:r>
            <a:r>
              <a:rPr lang="nl-BE" i="1" dirty="0" smtClean="0"/>
              <a:t>bis</a:t>
            </a:r>
            <a:r>
              <a:rPr lang="nl-BE" dirty="0" smtClean="0"/>
              <a:t>, artikel 25, §1: overeenkomst jurisdictiebeding geldig, </a:t>
            </a:r>
            <a:r>
              <a:rPr lang="nl-BE" b="1" i="1" dirty="0" smtClean="0"/>
              <a:t>tenzij de overeenkomst </a:t>
            </a:r>
            <a:r>
              <a:rPr lang="nl-BE" b="1" i="1" dirty="0"/>
              <a:t>krachtens het recht van die lidstaat nietig is </a:t>
            </a:r>
            <a:r>
              <a:rPr lang="nl-BE" b="1" i="1" dirty="0" smtClean="0"/>
              <a:t>wat haar </a:t>
            </a:r>
            <a:r>
              <a:rPr lang="nl-BE" b="1" i="1" dirty="0"/>
              <a:t>materiële geldigheid betreft</a:t>
            </a:r>
            <a:r>
              <a:rPr lang="nl-BE" dirty="0" smtClean="0"/>
              <a:t>. Toevoeging tegenover 44/2001 en eerdere versies, zonder veel uitleg.</a:t>
            </a:r>
          </a:p>
          <a:p>
            <a:pPr>
              <a:buFont typeface="Arial" panose="020B0604020202020204" pitchFamily="34" charset="0"/>
              <a:buChar char="•"/>
            </a:pPr>
            <a:r>
              <a:rPr lang="nl-BE" dirty="0" smtClean="0"/>
              <a:t>In de Belgische rechtspraak werden jurisdictiebedingen stelselmatig nietig verklaard op grond van artikel III, 8° HR en HVR: als er geen garantie bestaat dat de aangewezen buitenlandse rechter de HVR zal toepassen op dezelfde wijze zoals een Belgische rechter dat zou doen, vormt het jurisdictiebeding een verkapte ontheffing van aansprakelijkheid en is zij nietig.</a:t>
            </a:r>
          </a:p>
          <a:p>
            <a:pPr>
              <a:buFont typeface="Arial" panose="020B0604020202020204" pitchFamily="34" charset="0"/>
              <a:buChar char="•"/>
            </a:pPr>
            <a:r>
              <a:rPr lang="nl-BE" dirty="0" smtClean="0"/>
              <a:t>Zowel wanneer het beding wordt beschouwd als een overeenkomst (onder Vo. Brussel I</a:t>
            </a:r>
            <a:r>
              <a:rPr lang="nl-BE" i="1" dirty="0" smtClean="0"/>
              <a:t>bis</a:t>
            </a:r>
            <a:r>
              <a:rPr lang="nl-BE" dirty="0" smtClean="0"/>
              <a:t>), als wanneer het wordt gezien als onderdeel van een instelling (buiten Vo. Brussel I</a:t>
            </a:r>
            <a:r>
              <a:rPr lang="nl-BE" i="1" dirty="0" smtClean="0"/>
              <a:t>bis</a:t>
            </a:r>
            <a:r>
              <a:rPr lang="nl-BE" dirty="0" smtClean="0"/>
              <a:t>), de materiële nietigheid kan altijd worden opgeworpen.</a:t>
            </a:r>
            <a:endParaRPr lang="nl-BE" dirty="0"/>
          </a:p>
        </p:txBody>
      </p:sp>
    </p:spTree>
    <p:extLst>
      <p:ext uri="{BB962C8B-B14F-4D97-AF65-F5344CB8AC3E}">
        <p14:creationId xmlns:p14="http://schemas.microsoft.com/office/powerpoint/2010/main" val="2783281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0038" y="967665"/>
            <a:ext cx="8520112" cy="514905"/>
          </a:xfrm>
        </p:spPr>
        <p:txBody>
          <a:bodyPr/>
          <a:lstStyle/>
          <a:p>
            <a:pPr algn="ctr"/>
            <a:r>
              <a:rPr lang="nl-BE" sz="2800" kern="1200">
                <a:solidFill>
                  <a:prstClr val="black"/>
                </a:solidFill>
                <a:latin typeface="Arial Bold"/>
                <a:ea typeface="ＭＳ Ｐゴシック" pitchFamily="24" charset="-128"/>
              </a:rPr>
              <a:t>ZIJN </a:t>
            </a:r>
            <a:r>
              <a:rPr lang="nl-BE" sz="2800" kern="1200" smtClean="0">
                <a:solidFill>
                  <a:prstClr val="black"/>
                </a:solidFill>
                <a:latin typeface="Arial Bold"/>
                <a:ea typeface="ＭＳ Ｐゴシック" pitchFamily="24" charset="-128"/>
              </a:rPr>
              <a:t>DE ROTTERDAM </a:t>
            </a:r>
            <a:r>
              <a:rPr lang="nl-BE" sz="2800" kern="1200" dirty="0">
                <a:solidFill>
                  <a:prstClr val="black"/>
                </a:solidFill>
                <a:latin typeface="Arial Bold"/>
                <a:ea typeface="ＭＳ Ｐゴシック" pitchFamily="24" charset="-128"/>
              </a:rPr>
              <a:t>RULES </a:t>
            </a:r>
            <a:r>
              <a:rPr lang="nl-BE" sz="2800" kern="1200">
                <a:solidFill>
                  <a:prstClr val="black"/>
                </a:solidFill>
                <a:latin typeface="Arial Bold"/>
                <a:ea typeface="ＭＳ Ｐゴシック" pitchFamily="24" charset="-128"/>
              </a:rPr>
              <a:t>DE </a:t>
            </a:r>
            <a:r>
              <a:rPr lang="nl-BE" sz="2800" kern="1200" smtClean="0">
                <a:solidFill>
                  <a:prstClr val="black"/>
                </a:solidFill>
                <a:latin typeface="Arial Bold"/>
                <a:ea typeface="ＭＳ Ｐゴシック" pitchFamily="24" charset="-128"/>
              </a:rPr>
              <a:t>TOEKOMST?</a:t>
            </a:r>
            <a:endParaRPr lang="nl-BE" dirty="0"/>
          </a:p>
        </p:txBody>
      </p:sp>
      <p:sp>
        <p:nvSpPr>
          <p:cNvPr id="3" name="Tijdelijke aanduiding voor inhoud 2"/>
          <p:cNvSpPr>
            <a:spLocks noGrp="1"/>
          </p:cNvSpPr>
          <p:nvPr>
            <p:ph idx="1"/>
          </p:nvPr>
        </p:nvSpPr>
        <p:spPr>
          <a:xfrm>
            <a:off x="295275" y="1606857"/>
            <a:ext cx="8524875" cy="4651900"/>
          </a:xfrm>
        </p:spPr>
        <p:txBody>
          <a:bodyPr/>
          <a:lstStyle/>
          <a:p>
            <a:pPr marL="342900" lvl="0" indent="-342900" defTabSz="457200">
              <a:spcBef>
                <a:spcPct val="20000"/>
              </a:spcBef>
              <a:spcAft>
                <a:spcPct val="0"/>
              </a:spcAft>
              <a:buFont typeface="Arial" charset="0"/>
              <a:buChar char="•"/>
            </a:pPr>
            <a:r>
              <a:rPr lang="nl-BE" kern="1200" dirty="0">
                <a:solidFill>
                  <a:prstClr val="black"/>
                </a:solidFill>
                <a:latin typeface="Arial" pitchFamily="34" charset="0"/>
                <a:ea typeface="ＭＳ Ｐゴシック" pitchFamily="24" charset="-128"/>
                <a:cs typeface="Arial" pitchFamily="34" charset="0"/>
              </a:rPr>
              <a:t>Tot verrassing van velen van in het begin jurisdictieregeling omwille van het probleem in de VS met </a:t>
            </a:r>
            <a:r>
              <a:rPr lang="nl-BE" i="1" kern="1200" dirty="0" err="1">
                <a:solidFill>
                  <a:prstClr val="black"/>
                </a:solidFill>
                <a:latin typeface="Arial" pitchFamily="34" charset="0"/>
                <a:ea typeface="ＭＳ Ｐゴシック" pitchFamily="24" charset="-128"/>
                <a:cs typeface="Arial" pitchFamily="34" charset="0"/>
              </a:rPr>
              <a:t>Sky</a:t>
            </a:r>
            <a:r>
              <a:rPr lang="nl-BE" i="1" kern="1200" dirty="0">
                <a:solidFill>
                  <a:prstClr val="black"/>
                </a:solidFill>
                <a:latin typeface="Arial" pitchFamily="34" charset="0"/>
                <a:ea typeface="ＭＳ Ｐゴシック" pitchFamily="24" charset="-128"/>
                <a:cs typeface="Arial" pitchFamily="34" charset="0"/>
              </a:rPr>
              <a:t> </a:t>
            </a:r>
            <a:r>
              <a:rPr lang="nl-BE" i="1" kern="1200" dirty="0" smtClean="0">
                <a:solidFill>
                  <a:prstClr val="black"/>
                </a:solidFill>
                <a:latin typeface="Arial" pitchFamily="34" charset="0"/>
                <a:ea typeface="ＭＳ Ｐゴシック" pitchFamily="24" charset="-128"/>
                <a:cs typeface="Arial" pitchFamily="34" charset="0"/>
              </a:rPr>
              <a:t>Reefer.</a:t>
            </a:r>
            <a:endParaRPr lang="nl-BE" i="1" kern="1200" dirty="0">
              <a:solidFill>
                <a:prstClr val="black"/>
              </a:solidFill>
              <a:latin typeface="Arial" pitchFamily="34" charset="0"/>
              <a:ea typeface="ＭＳ Ｐゴシック" pitchFamily="24" charset="-128"/>
              <a:cs typeface="Arial" pitchFamily="34" charset="0"/>
            </a:endParaRPr>
          </a:p>
          <a:p>
            <a:pPr marL="342900" lvl="0" indent="-342900" defTabSz="457200">
              <a:spcBef>
                <a:spcPct val="20000"/>
              </a:spcBef>
              <a:spcAft>
                <a:spcPct val="0"/>
              </a:spcAft>
              <a:buFont typeface="Arial" charset="0"/>
              <a:buChar char="•"/>
            </a:pPr>
            <a:r>
              <a:rPr lang="nl-BE" kern="1200" dirty="0">
                <a:solidFill>
                  <a:prstClr val="black"/>
                </a:solidFill>
                <a:latin typeface="Arial" pitchFamily="34" charset="0"/>
                <a:ea typeface="ＭＳ Ｐゴシック" pitchFamily="24" charset="-128"/>
                <a:cs typeface="Arial" pitchFamily="34" charset="0"/>
              </a:rPr>
              <a:t>Aanvankelijk werden o.m. de Hamburg Rules als voorbeeld genomen, maar het is </a:t>
            </a:r>
            <a:r>
              <a:rPr lang="nl-BE" i="1" kern="1200" dirty="0">
                <a:solidFill>
                  <a:prstClr val="black"/>
                </a:solidFill>
                <a:latin typeface="Arial" pitchFamily="34" charset="0"/>
                <a:ea typeface="ＭＳ Ｐゴシック" pitchFamily="24" charset="-128"/>
                <a:cs typeface="Arial" pitchFamily="34" charset="0"/>
              </a:rPr>
              <a:t>iets </a:t>
            </a:r>
            <a:r>
              <a:rPr lang="nl-BE" kern="1200" dirty="0">
                <a:solidFill>
                  <a:prstClr val="black"/>
                </a:solidFill>
                <a:latin typeface="Arial" pitchFamily="34" charset="0"/>
                <a:ea typeface="ＭＳ Ｐゴシック" pitchFamily="24" charset="-128"/>
                <a:cs typeface="Arial" pitchFamily="34" charset="0"/>
              </a:rPr>
              <a:t>ingewikkelder geworden: hoofdstuk 14, artikelen </a:t>
            </a:r>
            <a:r>
              <a:rPr lang="nl-BE" kern="1200" dirty="0" smtClean="0">
                <a:solidFill>
                  <a:prstClr val="black"/>
                </a:solidFill>
                <a:latin typeface="Arial" pitchFamily="34" charset="0"/>
                <a:ea typeface="ＭＳ Ｐゴシック" pitchFamily="24" charset="-128"/>
                <a:cs typeface="Arial" pitchFamily="34" charset="0"/>
              </a:rPr>
              <a:t>66–74.</a:t>
            </a:r>
          </a:p>
          <a:p>
            <a:pPr marL="342900" lvl="0" indent="-342900" defTabSz="457200">
              <a:spcBef>
                <a:spcPct val="20000"/>
              </a:spcBef>
              <a:spcAft>
                <a:spcPct val="0"/>
              </a:spcAft>
              <a:buFont typeface="Arial" charset="0"/>
              <a:buChar char="•"/>
            </a:pPr>
            <a:r>
              <a:rPr lang="nl-BE" kern="1200" dirty="0" smtClean="0">
                <a:solidFill>
                  <a:prstClr val="black"/>
                </a:solidFill>
                <a:latin typeface="Arial" pitchFamily="34" charset="0"/>
                <a:ea typeface="ＭＳ Ｐゴシック" pitchFamily="24" charset="-128"/>
                <a:cs typeface="Arial" pitchFamily="34" charset="0"/>
              </a:rPr>
              <a:t>Jurisdictiebedingen in principe niet exclusief, tenzij bij volumecontracten.</a:t>
            </a:r>
            <a:endParaRPr lang="nl-BE" kern="1200" dirty="0">
              <a:solidFill>
                <a:prstClr val="black"/>
              </a:solidFill>
              <a:latin typeface="Arial" pitchFamily="34" charset="0"/>
              <a:ea typeface="ＭＳ Ｐゴシック" pitchFamily="24" charset="-128"/>
              <a:cs typeface="Arial" pitchFamily="34" charset="0"/>
            </a:endParaRPr>
          </a:p>
          <a:p>
            <a:pPr marL="342900" lvl="0" indent="-342900" defTabSz="457200">
              <a:spcBef>
                <a:spcPct val="20000"/>
              </a:spcBef>
              <a:spcAft>
                <a:spcPct val="0"/>
              </a:spcAft>
              <a:buFont typeface="Arial" charset="0"/>
              <a:buChar char="•"/>
            </a:pPr>
            <a:r>
              <a:rPr lang="nl-BE" kern="1200" dirty="0" smtClean="0">
                <a:solidFill>
                  <a:prstClr val="black"/>
                </a:solidFill>
                <a:latin typeface="Arial" pitchFamily="34" charset="0"/>
                <a:ea typeface="ＭＳ Ｐゴシック" pitchFamily="24" charset="-128"/>
                <a:cs typeface="Arial" pitchFamily="34" charset="0"/>
              </a:rPr>
              <a:t>Artikel 73, §3: Dit </a:t>
            </a:r>
            <a:r>
              <a:rPr lang="nl-BE" kern="1200" dirty="0">
                <a:solidFill>
                  <a:prstClr val="black"/>
                </a:solidFill>
                <a:latin typeface="Arial" pitchFamily="34" charset="0"/>
                <a:ea typeface="ＭＳ Ｐゴシック" pitchFamily="24" charset="-128"/>
                <a:cs typeface="Arial" pitchFamily="34" charset="0"/>
              </a:rPr>
              <a:t>hoofdstuk doet geen afbreuk aan de toepassing van de </a:t>
            </a:r>
            <a:r>
              <a:rPr lang="nl-BE" kern="1200" dirty="0" smtClean="0">
                <a:solidFill>
                  <a:prstClr val="black"/>
                </a:solidFill>
                <a:latin typeface="Arial" pitchFamily="34" charset="0"/>
                <a:ea typeface="ＭＳ Ｐゴシック" pitchFamily="24" charset="-128"/>
                <a:cs typeface="Arial" pitchFamily="34" charset="0"/>
              </a:rPr>
              <a:t>regels van </a:t>
            </a:r>
            <a:r>
              <a:rPr lang="nl-BE" kern="1200" dirty="0">
                <a:solidFill>
                  <a:prstClr val="black"/>
                </a:solidFill>
                <a:latin typeface="Arial" pitchFamily="34" charset="0"/>
                <a:ea typeface="ＭＳ Ｐゴシック" pitchFamily="24" charset="-128"/>
                <a:cs typeface="Arial" pitchFamily="34" charset="0"/>
              </a:rPr>
              <a:t>een regionale organisatie voor economische integratie die partij </a:t>
            </a:r>
            <a:r>
              <a:rPr lang="nl-BE" kern="1200" dirty="0" smtClean="0">
                <a:solidFill>
                  <a:prstClr val="black"/>
                </a:solidFill>
                <a:latin typeface="Arial" pitchFamily="34" charset="0"/>
                <a:ea typeface="ＭＳ Ｐゴシック" pitchFamily="24" charset="-128"/>
                <a:cs typeface="Arial" pitchFamily="34" charset="0"/>
              </a:rPr>
              <a:t>is bij </a:t>
            </a:r>
            <a:r>
              <a:rPr lang="nl-BE" kern="1200" dirty="0">
                <a:solidFill>
                  <a:prstClr val="black"/>
                </a:solidFill>
                <a:latin typeface="Arial" pitchFamily="34" charset="0"/>
                <a:ea typeface="ＭＳ Ｐゴシック" pitchFamily="24" charset="-128"/>
                <a:cs typeface="Arial" pitchFamily="34" charset="0"/>
              </a:rPr>
              <a:t>dit Verdrag ter zake van de erkenning of tenuitvoerlegging van </a:t>
            </a:r>
            <a:r>
              <a:rPr lang="nl-BE" kern="1200" dirty="0" smtClean="0">
                <a:solidFill>
                  <a:prstClr val="black"/>
                </a:solidFill>
                <a:latin typeface="Arial" pitchFamily="34" charset="0"/>
                <a:ea typeface="ＭＳ Ｐゴシック" pitchFamily="24" charset="-128"/>
                <a:cs typeface="Arial" pitchFamily="34" charset="0"/>
              </a:rPr>
              <a:t>vonnissen tussen </a:t>
            </a:r>
            <a:r>
              <a:rPr lang="nl-BE" kern="1200" dirty="0">
                <a:solidFill>
                  <a:prstClr val="black"/>
                </a:solidFill>
                <a:latin typeface="Arial" pitchFamily="34" charset="0"/>
                <a:ea typeface="ＭＳ Ｐゴシック" pitchFamily="24" charset="-128"/>
                <a:cs typeface="Arial" pitchFamily="34" charset="0"/>
              </a:rPr>
              <a:t>de lidstaten van de regionale organisatie voor </a:t>
            </a:r>
            <a:r>
              <a:rPr lang="nl-BE" kern="1200" dirty="0" smtClean="0">
                <a:solidFill>
                  <a:prstClr val="black"/>
                </a:solidFill>
                <a:latin typeface="Arial" pitchFamily="34" charset="0"/>
                <a:ea typeface="ＭＳ Ｐゴシック" pitchFamily="24" charset="-128"/>
                <a:cs typeface="Arial" pitchFamily="34" charset="0"/>
              </a:rPr>
              <a:t>economische integratie</a:t>
            </a:r>
            <a:r>
              <a:rPr lang="nl-BE" kern="1200" dirty="0">
                <a:solidFill>
                  <a:prstClr val="black"/>
                </a:solidFill>
                <a:latin typeface="Arial" pitchFamily="34" charset="0"/>
                <a:ea typeface="ＭＳ Ｐゴシック" pitchFamily="24" charset="-128"/>
                <a:cs typeface="Arial" pitchFamily="34" charset="0"/>
              </a:rPr>
              <a:t>, ongeacht of deze voor of na dit Verdrag zijn aangenomen.</a:t>
            </a:r>
          </a:p>
          <a:p>
            <a:pPr marL="342900" lvl="0" indent="-342900" defTabSz="457200">
              <a:spcBef>
                <a:spcPct val="20000"/>
              </a:spcBef>
              <a:spcAft>
                <a:spcPct val="0"/>
              </a:spcAft>
              <a:buFont typeface="Arial" charset="0"/>
              <a:buChar char="•"/>
            </a:pPr>
            <a:r>
              <a:rPr lang="nl-BE" kern="1200" dirty="0">
                <a:solidFill>
                  <a:prstClr val="black"/>
                </a:solidFill>
                <a:latin typeface="Arial" pitchFamily="34" charset="0"/>
                <a:ea typeface="ＭＳ Ｐゴシック" pitchFamily="24" charset="-128"/>
                <a:cs typeface="Arial" pitchFamily="34" charset="0"/>
              </a:rPr>
              <a:t>Artikel </a:t>
            </a:r>
            <a:r>
              <a:rPr lang="nl-BE" kern="1200" dirty="0" smtClean="0">
                <a:solidFill>
                  <a:prstClr val="black"/>
                </a:solidFill>
                <a:latin typeface="Arial" pitchFamily="34" charset="0"/>
                <a:ea typeface="ＭＳ Ｐゴシック" pitchFamily="24" charset="-128"/>
                <a:cs typeface="Arial" pitchFamily="34" charset="0"/>
              </a:rPr>
              <a:t>74: De </a:t>
            </a:r>
            <a:r>
              <a:rPr lang="nl-BE" kern="1200" dirty="0">
                <a:solidFill>
                  <a:prstClr val="black"/>
                </a:solidFill>
                <a:latin typeface="Arial" pitchFamily="34" charset="0"/>
                <a:ea typeface="ＭＳ Ｐゴシック" pitchFamily="24" charset="-128"/>
                <a:cs typeface="Arial" pitchFamily="34" charset="0"/>
              </a:rPr>
              <a:t>bepalingen van dit hoofdstuk zijn slechts verbindend voor de </a:t>
            </a:r>
            <a:r>
              <a:rPr lang="nl-BE" kern="1200" dirty="0" smtClean="0">
                <a:solidFill>
                  <a:prstClr val="black"/>
                </a:solidFill>
                <a:latin typeface="Arial" pitchFamily="34" charset="0"/>
                <a:ea typeface="ＭＳ Ｐゴシック" pitchFamily="24" charset="-128"/>
                <a:cs typeface="Arial" pitchFamily="34" charset="0"/>
              </a:rPr>
              <a:t>Verdragsluitende Staten </a:t>
            </a:r>
            <a:r>
              <a:rPr lang="nl-BE" kern="1200" dirty="0">
                <a:solidFill>
                  <a:prstClr val="black"/>
                </a:solidFill>
                <a:latin typeface="Arial" pitchFamily="34" charset="0"/>
                <a:ea typeface="ＭＳ Ｐゴシック" pitchFamily="24" charset="-128"/>
                <a:cs typeface="Arial" pitchFamily="34" charset="0"/>
              </a:rPr>
              <a:t>die in overeenstemming met artikel 91 hebben </a:t>
            </a:r>
            <a:r>
              <a:rPr lang="nl-BE" kern="1200" dirty="0" smtClean="0">
                <a:solidFill>
                  <a:prstClr val="black"/>
                </a:solidFill>
                <a:latin typeface="Arial" pitchFamily="34" charset="0"/>
                <a:ea typeface="ＭＳ Ｐゴシック" pitchFamily="24" charset="-128"/>
                <a:cs typeface="Arial" pitchFamily="34" charset="0"/>
              </a:rPr>
              <a:t>verklaard hierdoor </a:t>
            </a:r>
            <a:r>
              <a:rPr lang="nl-BE" kern="1200" dirty="0">
                <a:solidFill>
                  <a:prstClr val="black"/>
                </a:solidFill>
                <a:latin typeface="Arial" pitchFamily="34" charset="0"/>
                <a:ea typeface="ＭＳ Ｐゴシック" pitchFamily="24" charset="-128"/>
                <a:cs typeface="Arial" pitchFamily="34" charset="0"/>
              </a:rPr>
              <a:t>gebonden te worden.</a:t>
            </a:r>
          </a:p>
          <a:p>
            <a:endParaRPr lang="nl-BE" dirty="0"/>
          </a:p>
        </p:txBody>
      </p:sp>
    </p:spTree>
    <p:extLst>
      <p:ext uri="{BB962C8B-B14F-4D97-AF65-F5344CB8AC3E}">
        <p14:creationId xmlns:p14="http://schemas.microsoft.com/office/powerpoint/2010/main" val="866268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2283" y="739637"/>
            <a:ext cx="8520112" cy="647700"/>
          </a:xfrm>
        </p:spPr>
        <p:txBody>
          <a:bodyPr/>
          <a:lstStyle/>
          <a:p>
            <a:pPr algn="ctr"/>
            <a:r>
              <a:rPr lang="nl-NL" sz="2800" kern="1200" dirty="0" smtClean="0">
                <a:solidFill>
                  <a:prstClr val="black"/>
                </a:solidFill>
                <a:latin typeface="Arial" pitchFamily="34" charset="0"/>
                <a:ea typeface="ＭＳ Ｐゴシック" pitchFamily="24" charset="-128"/>
                <a:cs typeface="Arial" pitchFamily="34" charset="0"/>
              </a:rPr>
              <a:t>RELEVANTE REGELS</a:t>
            </a:r>
            <a:endParaRPr lang="nl-BE" dirty="0"/>
          </a:p>
        </p:txBody>
      </p:sp>
      <p:sp>
        <p:nvSpPr>
          <p:cNvPr id="3" name="Tijdelijke aanduiding voor inhoud 2"/>
          <p:cNvSpPr>
            <a:spLocks noGrp="1"/>
          </p:cNvSpPr>
          <p:nvPr>
            <p:ph idx="1"/>
          </p:nvPr>
        </p:nvSpPr>
        <p:spPr>
          <a:xfrm>
            <a:off x="295275" y="2041865"/>
            <a:ext cx="8524875" cy="3923930"/>
          </a:xfrm>
        </p:spPr>
        <p:txBody>
          <a:bodyPr/>
          <a:lstStyle/>
          <a:p>
            <a:pPr marL="342900" lvl="0" indent="-342900" defTabSz="457200">
              <a:spcBef>
                <a:spcPct val="20000"/>
              </a:spcBef>
              <a:spcAft>
                <a:spcPct val="0"/>
              </a:spcAft>
              <a:buFont typeface="Arial" charset="0"/>
              <a:buChar char="•"/>
            </a:pPr>
            <a:r>
              <a:rPr lang="nl-BE" sz="2400" kern="1200" dirty="0">
                <a:solidFill>
                  <a:prstClr val="black"/>
                </a:solidFill>
                <a:latin typeface="Arial" pitchFamily="34" charset="0"/>
                <a:ea typeface="ＭＳ Ｐゴシック" pitchFamily="24" charset="-128"/>
                <a:cs typeface="Arial" pitchFamily="34" charset="0"/>
              </a:rPr>
              <a:t>Artikel 25 Vo. </a:t>
            </a:r>
            <a:r>
              <a:rPr lang="nl-BE" sz="2400" kern="1200" dirty="0" smtClean="0">
                <a:solidFill>
                  <a:prstClr val="black"/>
                </a:solidFill>
                <a:latin typeface="Arial" pitchFamily="34" charset="0"/>
                <a:ea typeface="ＭＳ Ｐゴシック" pitchFamily="24" charset="-128"/>
                <a:cs typeface="Arial" pitchFamily="34" charset="0"/>
              </a:rPr>
              <a:t>1215/2012 (en oudere versies): </a:t>
            </a:r>
            <a:r>
              <a:rPr lang="nl-BE" sz="2400" kern="1200" dirty="0">
                <a:solidFill>
                  <a:prstClr val="black"/>
                </a:solidFill>
                <a:latin typeface="Arial" pitchFamily="34" charset="0"/>
                <a:ea typeface="ＭＳ Ｐゴシック" pitchFamily="24" charset="-128"/>
                <a:cs typeface="Arial" pitchFamily="34" charset="0"/>
              </a:rPr>
              <a:t>prorogatie van </a:t>
            </a:r>
            <a:r>
              <a:rPr lang="nl-BE" sz="2400" kern="1200" dirty="0" smtClean="0">
                <a:solidFill>
                  <a:prstClr val="black"/>
                </a:solidFill>
                <a:latin typeface="Arial" pitchFamily="34" charset="0"/>
                <a:ea typeface="ＭＳ Ｐゴシック" pitchFamily="24" charset="-128"/>
                <a:cs typeface="Arial" pitchFamily="34" charset="0"/>
              </a:rPr>
              <a:t>rechtsmacht.</a:t>
            </a:r>
            <a:endParaRPr lang="nl-BE" sz="2400" kern="1200" dirty="0">
              <a:solidFill>
                <a:prstClr val="black"/>
              </a:solidFill>
              <a:latin typeface="Arial" pitchFamily="34" charset="0"/>
              <a:ea typeface="ＭＳ Ｐゴシック" pitchFamily="24" charset="-128"/>
              <a:cs typeface="Arial" pitchFamily="34" charset="0"/>
            </a:endParaRPr>
          </a:p>
          <a:p>
            <a:pPr marL="342900" lvl="0" indent="-342900" defTabSz="457200">
              <a:spcBef>
                <a:spcPct val="20000"/>
              </a:spcBef>
              <a:spcAft>
                <a:spcPct val="0"/>
              </a:spcAft>
              <a:buFont typeface="Arial" charset="0"/>
              <a:buChar char="•"/>
            </a:pPr>
            <a:r>
              <a:rPr lang="nl-BE" sz="2400" kern="1200" dirty="0" smtClean="0">
                <a:solidFill>
                  <a:prstClr val="black"/>
                </a:solidFill>
                <a:latin typeface="Arial" pitchFamily="34" charset="0"/>
                <a:ea typeface="ＭＳ Ｐゴシック" pitchFamily="24" charset="-128"/>
                <a:cs typeface="Arial" pitchFamily="34" charset="0"/>
              </a:rPr>
              <a:t>Ondergeschikt: nationaal IPR (van het forum).</a:t>
            </a:r>
          </a:p>
          <a:p>
            <a:pPr marL="342900" lvl="0" indent="-342900" defTabSz="457200">
              <a:spcBef>
                <a:spcPct val="20000"/>
              </a:spcBef>
              <a:spcAft>
                <a:spcPct val="0"/>
              </a:spcAft>
              <a:buFont typeface="Arial" charset="0"/>
              <a:buChar char="•"/>
            </a:pPr>
            <a:r>
              <a:rPr lang="nl-BE" sz="2400" kern="1200" dirty="0" smtClean="0">
                <a:solidFill>
                  <a:prstClr val="black"/>
                </a:solidFill>
                <a:latin typeface="Arial" pitchFamily="34" charset="0"/>
                <a:ea typeface="ＭＳ Ｐゴシック" pitchFamily="24" charset="-128"/>
                <a:cs typeface="Arial" pitchFamily="34" charset="0"/>
              </a:rPr>
              <a:t>(Een) nationaal verbintenissenrecht (in de ruime zin, en </a:t>
            </a:r>
            <a:r>
              <a:rPr lang="nl-BE" sz="2400" b="1" i="1" kern="1200" dirty="0" smtClean="0">
                <a:solidFill>
                  <a:prstClr val="black"/>
                </a:solidFill>
                <a:latin typeface="Arial" pitchFamily="34" charset="0"/>
                <a:ea typeface="ＭＳ Ｐゴシック" pitchFamily="24" charset="-128"/>
                <a:cs typeface="Arial" pitchFamily="34" charset="0"/>
              </a:rPr>
              <a:t>niet </a:t>
            </a:r>
            <a:r>
              <a:rPr lang="nl-BE" sz="2400" kern="1200" dirty="0" smtClean="0">
                <a:solidFill>
                  <a:prstClr val="black"/>
                </a:solidFill>
                <a:latin typeface="Arial" pitchFamily="34" charset="0"/>
                <a:ea typeface="ＭＳ Ｐゴシック" pitchFamily="24" charset="-128"/>
                <a:cs typeface="Arial" pitchFamily="34" charset="0"/>
              </a:rPr>
              <a:t>noodzakelijk contractenrecht).</a:t>
            </a:r>
            <a:endParaRPr lang="nl-NL" sz="2400" kern="1200" dirty="0">
              <a:solidFill>
                <a:prstClr val="black"/>
              </a:solidFill>
              <a:latin typeface="Arial" pitchFamily="34" charset="0"/>
              <a:ea typeface="ＭＳ Ｐゴシック" pitchFamily="24" charset="-128"/>
              <a:cs typeface="Arial" pitchFamily="34" charset="0"/>
            </a:endParaRPr>
          </a:p>
          <a:p>
            <a:endParaRPr lang="nl-BE" dirty="0"/>
          </a:p>
        </p:txBody>
      </p:sp>
    </p:spTree>
    <p:extLst>
      <p:ext uri="{BB962C8B-B14F-4D97-AF65-F5344CB8AC3E}">
        <p14:creationId xmlns:p14="http://schemas.microsoft.com/office/powerpoint/2010/main" val="657400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8916" y="905522"/>
            <a:ext cx="8520112" cy="561714"/>
          </a:xfrm>
        </p:spPr>
        <p:txBody>
          <a:bodyPr/>
          <a:lstStyle/>
          <a:p>
            <a:pPr algn="ctr"/>
            <a:r>
              <a:rPr lang="nl-BE" sz="2800" kern="1200" dirty="0">
                <a:solidFill>
                  <a:prstClr val="black"/>
                </a:solidFill>
                <a:latin typeface="Arial Bold"/>
                <a:ea typeface="ＭＳ Ｐゴシック" pitchFamily="24" charset="-128"/>
              </a:rPr>
              <a:t>EXCLUSIEVE RECHTSMACHT: PRO</a:t>
            </a:r>
            <a:endParaRPr lang="nl-BE" dirty="0"/>
          </a:p>
        </p:txBody>
      </p:sp>
      <p:sp>
        <p:nvSpPr>
          <p:cNvPr id="3" name="Tijdelijke aanduiding voor inhoud 2"/>
          <p:cNvSpPr>
            <a:spLocks noGrp="1"/>
          </p:cNvSpPr>
          <p:nvPr>
            <p:ph idx="1"/>
          </p:nvPr>
        </p:nvSpPr>
        <p:spPr>
          <a:xfrm>
            <a:off x="286398" y="2137145"/>
            <a:ext cx="8524875" cy="4313238"/>
          </a:xfrm>
        </p:spPr>
        <p:txBody>
          <a:bodyPr/>
          <a:lstStyle/>
          <a:p>
            <a:pPr marL="342900" lvl="0" indent="14288" defTabSz="457200">
              <a:spcBef>
                <a:spcPct val="20000"/>
              </a:spcBef>
              <a:spcAft>
                <a:spcPct val="0"/>
              </a:spcAft>
              <a:buNone/>
            </a:pPr>
            <a:r>
              <a:rPr lang="nl-BE" kern="1200" dirty="0">
                <a:solidFill>
                  <a:prstClr val="black"/>
                </a:solidFill>
                <a:latin typeface="Arial" pitchFamily="34" charset="0"/>
                <a:ea typeface="ＭＳ Ｐゴシック" pitchFamily="24" charset="-128"/>
                <a:cs typeface="Arial" pitchFamily="34" charset="0"/>
              </a:rPr>
              <a:t>Legitieme wens van </a:t>
            </a:r>
            <a:r>
              <a:rPr lang="nl-BE" kern="1200" dirty="0" smtClean="0">
                <a:solidFill>
                  <a:prstClr val="black"/>
                </a:solidFill>
                <a:latin typeface="Arial" pitchFamily="34" charset="0"/>
                <a:ea typeface="ＭＳ Ｐゴシック" pitchFamily="24" charset="-128"/>
                <a:cs typeface="Arial" pitchFamily="34" charset="0"/>
              </a:rPr>
              <a:t>bedrijven in maritieme </a:t>
            </a:r>
            <a:r>
              <a:rPr lang="nl-BE" kern="1200" dirty="0">
                <a:solidFill>
                  <a:prstClr val="black"/>
                </a:solidFill>
                <a:latin typeface="Arial" pitchFamily="34" charset="0"/>
                <a:ea typeface="ＭＳ Ｐゴシック" pitchFamily="24" charset="-128"/>
                <a:cs typeface="Arial" pitchFamily="34" charset="0"/>
              </a:rPr>
              <a:t>sector om hun onvermijdelijk uitgebreid contentieux te centraliseren in een enkel forum</a:t>
            </a:r>
          </a:p>
          <a:p>
            <a:pPr marL="822325" lvl="1" indent="-285750" defTabSz="457200">
              <a:spcBef>
                <a:spcPct val="20000"/>
              </a:spcBef>
              <a:spcAft>
                <a:spcPct val="0"/>
              </a:spcAft>
              <a:buFont typeface="Arial" charset="0"/>
              <a:buChar char="–"/>
            </a:pPr>
            <a:r>
              <a:rPr lang="nl-BE" sz="2000" kern="1200" dirty="0">
                <a:solidFill>
                  <a:prstClr val="black"/>
                </a:solidFill>
                <a:latin typeface="Arial" pitchFamily="34" charset="0"/>
                <a:ea typeface="ＭＳ Ｐゴシック" pitchFamily="24" charset="-128"/>
                <a:cs typeface="Arial" pitchFamily="34" charset="0"/>
              </a:rPr>
              <a:t>Rechtszekerheid en continuïteit door dezelfde rechtsmacht, ook als </a:t>
            </a:r>
            <a:r>
              <a:rPr lang="nl-BE" sz="2000" i="1" kern="1200" dirty="0" err="1">
                <a:solidFill>
                  <a:prstClr val="black"/>
                </a:solidFill>
                <a:latin typeface="Arial" pitchFamily="34" charset="0"/>
                <a:ea typeface="ＭＳ Ｐゴシック" pitchFamily="24" charset="-128"/>
                <a:cs typeface="Arial" pitchFamily="34" charset="0"/>
              </a:rPr>
              <a:t>stare</a:t>
            </a:r>
            <a:r>
              <a:rPr lang="nl-BE" sz="2000" i="1" kern="1200" dirty="0">
                <a:solidFill>
                  <a:prstClr val="black"/>
                </a:solidFill>
                <a:latin typeface="Arial" pitchFamily="34" charset="0"/>
                <a:ea typeface="ＭＳ Ｐゴシック" pitchFamily="24" charset="-128"/>
                <a:cs typeface="Arial" pitchFamily="34" charset="0"/>
              </a:rPr>
              <a:t> </a:t>
            </a:r>
            <a:r>
              <a:rPr lang="nl-BE" sz="2000" i="1" kern="1200" dirty="0" err="1">
                <a:solidFill>
                  <a:prstClr val="black"/>
                </a:solidFill>
                <a:latin typeface="Arial" pitchFamily="34" charset="0"/>
                <a:ea typeface="ＭＳ Ｐゴシック" pitchFamily="24" charset="-128"/>
                <a:cs typeface="Arial" pitchFamily="34" charset="0"/>
              </a:rPr>
              <a:t>decisis</a:t>
            </a:r>
            <a:r>
              <a:rPr lang="nl-BE" sz="2000" i="1" kern="1200" dirty="0">
                <a:solidFill>
                  <a:prstClr val="black"/>
                </a:solidFill>
                <a:latin typeface="Arial" pitchFamily="34" charset="0"/>
                <a:ea typeface="ＭＳ Ｐゴシック" pitchFamily="24" charset="-128"/>
                <a:cs typeface="Arial" pitchFamily="34" charset="0"/>
              </a:rPr>
              <a:t> </a:t>
            </a:r>
            <a:r>
              <a:rPr lang="nl-BE" sz="2000" kern="1200" dirty="0">
                <a:solidFill>
                  <a:prstClr val="black"/>
                </a:solidFill>
                <a:latin typeface="Arial" pitchFamily="34" charset="0"/>
                <a:ea typeface="ＭＳ Ｐゴシック" pitchFamily="24" charset="-128"/>
                <a:cs typeface="Arial" pitchFamily="34" charset="0"/>
              </a:rPr>
              <a:t>niet bestaat</a:t>
            </a:r>
          </a:p>
          <a:p>
            <a:pPr marL="822325" lvl="1" indent="-285750" defTabSz="457200">
              <a:spcBef>
                <a:spcPct val="20000"/>
              </a:spcBef>
              <a:spcAft>
                <a:spcPct val="0"/>
              </a:spcAft>
              <a:buFont typeface="Arial" charset="0"/>
              <a:buChar char="–"/>
            </a:pPr>
            <a:r>
              <a:rPr lang="nl-BE" sz="2000" kern="1200" dirty="0">
                <a:solidFill>
                  <a:prstClr val="black"/>
                </a:solidFill>
                <a:latin typeface="Arial" pitchFamily="34" charset="0"/>
                <a:ea typeface="ＭＳ Ｐゴシック" pitchFamily="24" charset="-128"/>
                <a:cs typeface="Arial" pitchFamily="34" charset="0"/>
              </a:rPr>
              <a:t>Overzichtelijkheid van hangende vorderingen, afkomstig uit verschillende delen van de wereld maar soms ter zake van hetzelfde voorval</a:t>
            </a:r>
          </a:p>
          <a:p>
            <a:pPr marL="822325" lvl="1" indent="-285750" defTabSz="457200">
              <a:spcBef>
                <a:spcPct val="20000"/>
              </a:spcBef>
              <a:spcAft>
                <a:spcPct val="0"/>
              </a:spcAft>
              <a:buFont typeface="Arial" charset="0"/>
              <a:buChar char="–"/>
            </a:pPr>
            <a:r>
              <a:rPr lang="nl-BE" sz="2000" kern="1200" dirty="0">
                <a:solidFill>
                  <a:prstClr val="black"/>
                </a:solidFill>
                <a:latin typeface="Arial" pitchFamily="34" charset="0"/>
                <a:ea typeface="ＭＳ Ｐゴシック" pitchFamily="24" charset="-128"/>
                <a:cs typeface="Arial" pitchFamily="34" charset="0"/>
              </a:rPr>
              <a:t>Bundeling van regresacties in een en hetzelfde forum</a:t>
            </a:r>
          </a:p>
          <a:p>
            <a:pPr marL="822325" lvl="1" indent="-285750" defTabSz="457200">
              <a:spcBef>
                <a:spcPct val="20000"/>
              </a:spcBef>
              <a:spcAft>
                <a:spcPct val="0"/>
              </a:spcAft>
              <a:buFont typeface="Arial" charset="0"/>
              <a:buChar char="–"/>
            </a:pPr>
            <a:r>
              <a:rPr lang="nl-BE" sz="2000" kern="1200" dirty="0">
                <a:solidFill>
                  <a:prstClr val="black"/>
                </a:solidFill>
                <a:latin typeface="Arial" pitchFamily="34" charset="0"/>
                <a:ea typeface="ＭＳ Ｐゴシック" pitchFamily="24" charset="-128"/>
                <a:cs typeface="Arial" pitchFamily="34" charset="0"/>
              </a:rPr>
              <a:t>Goede rechtsbedeling door keuze van forum dat vertrouwd is met de ingewikkelde problemen van het vervoersrecht</a:t>
            </a:r>
          </a:p>
          <a:p>
            <a:pPr marL="822325" lvl="1" indent="-285750" defTabSz="457200">
              <a:spcBef>
                <a:spcPct val="20000"/>
              </a:spcBef>
              <a:spcAft>
                <a:spcPct val="0"/>
              </a:spcAft>
              <a:buFont typeface="Arial" charset="0"/>
              <a:buChar char="–"/>
            </a:pPr>
            <a:r>
              <a:rPr lang="nl-BE" sz="2000" kern="1200" dirty="0">
                <a:solidFill>
                  <a:prstClr val="black"/>
                </a:solidFill>
                <a:latin typeface="Arial" pitchFamily="34" charset="0"/>
                <a:ea typeface="ＭＳ Ｐゴシック" pitchFamily="24" charset="-128"/>
                <a:cs typeface="Arial" pitchFamily="34" charset="0"/>
              </a:rPr>
              <a:t>Kostenbesparende werking</a:t>
            </a:r>
            <a:endParaRPr lang="nl-NL" sz="2000" kern="1200" dirty="0">
              <a:solidFill>
                <a:prstClr val="black"/>
              </a:solidFill>
              <a:latin typeface="Arial" pitchFamily="34" charset="0"/>
              <a:ea typeface="ＭＳ Ｐゴシック" pitchFamily="24" charset="-128"/>
              <a:cs typeface="Arial" pitchFamily="34" charset="0"/>
            </a:endParaRPr>
          </a:p>
          <a:p>
            <a:endParaRPr lang="nl-BE" dirty="0"/>
          </a:p>
        </p:txBody>
      </p:sp>
    </p:spTree>
    <p:extLst>
      <p:ext uri="{BB962C8B-B14F-4D97-AF65-F5344CB8AC3E}">
        <p14:creationId xmlns:p14="http://schemas.microsoft.com/office/powerpoint/2010/main" val="53436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0038" y="949911"/>
            <a:ext cx="8520112" cy="508448"/>
          </a:xfrm>
        </p:spPr>
        <p:txBody>
          <a:bodyPr/>
          <a:lstStyle/>
          <a:p>
            <a:pPr algn="ctr"/>
            <a:r>
              <a:rPr lang="nl-BE" sz="2800" kern="1200" dirty="0">
                <a:solidFill>
                  <a:prstClr val="black"/>
                </a:solidFill>
                <a:latin typeface="Arial Bold"/>
                <a:ea typeface="ＭＳ Ｐゴシック" pitchFamily="24" charset="-128"/>
              </a:rPr>
              <a:t>EXCLUSIEVE RECHTSMACHT: CONTRA</a:t>
            </a:r>
            <a:endParaRPr lang="nl-BE" dirty="0"/>
          </a:p>
        </p:txBody>
      </p:sp>
      <p:sp>
        <p:nvSpPr>
          <p:cNvPr id="3" name="Tijdelijke aanduiding voor inhoud 2"/>
          <p:cNvSpPr>
            <a:spLocks noGrp="1"/>
          </p:cNvSpPr>
          <p:nvPr>
            <p:ph idx="1"/>
          </p:nvPr>
        </p:nvSpPr>
        <p:spPr>
          <a:xfrm>
            <a:off x="295275" y="1802167"/>
            <a:ext cx="8524875" cy="4474346"/>
          </a:xfrm>
        </p:spPr>
        <p:txBody>
          <a:bodyPr/>
          <a:lstStyle/>
          <a:p>
            <a:pPr marL="342900" lvl="0" indent="-342900" defTabSz="457200">
              <a:lnSpc>
                <a:spcPct val="90000"/>
              </a:lnSpc>
              <a:spcBef>
                <a:spcPct val="20000"/>
              </a:spcBef>
              <a:spcAft>
                <a:spcPct val="0"/>
              </a:spcAft>
              <a:buFont typeface="Arial" charset="0"/>
              <a:buChar char="•"/>
            </a:pPr>
            <a:r>
              <a:rPr lang="nl-BE" kern="1200" dirty="0">
                <a:solidFill>
                  <a:prstClr val="black"/>
                </a:solidFill>
                <a:latin typeface="Arial" pitchFamily="34" charset="0"/>
                <a:ea typeface="ＭＳ Ｐゴシック" pitchFamily="24" charset="-128"/>
                <a:cs typeface="Arial" pitchFamily="34" charset="0"/>
              </a:rPr>
              <a:t>Ladingbelanghebbenden willen juist het omgekeerde, dat een eenvoudige vordering tot vergoeding van individuele schade wordt behandeld in het “natuurlijke” forum</a:t>
            </a:r>
          </a:p>
          <a:p>
            <a:pPr marL="742950" lvl="1" indent="-285750" defTabSz="457200">
              <a:lnSpc>
                <a:spcPct val="90000"/>
              </a:lnSpc>
              <a:spcBef>
                <a:spcPct val="20000"/>
              </a:spcBef>
              <a:spcAft>
                <a:spcPct val="0"/>
              </a:spcAft>
              <a:buFont typeface="Arial" charset="0"/>
              <a:buChar char="–"/>
            </a:pPr>
            <a:r>
              <a:rPr lang="nl-BE" sz="2000" kern="1200" dirty="0">
                <a:solidFill>
                  <a:prstClr val="black"/>
                </a:solidFill>
                <a:latin typeface="Arial" pitchFamily="34" charset="0"/>
                <a:ea typeface="ＭＳ Ｐゴシック" pitchFamily="24" charset="-128"/>
                <a:cs typeface="Arial" pitchFamily="34" charset="0"/>
              </a:rPr>
              <a:t>Forum van de bestemming, waar de zeevervoerder de goederen aflevert en zijn contractuele verplichtingen vervult – maar is dat altijd zo?</a:t>
            </a:r>
          </a:p>
          <a:p>
            <a:pPr marL="742950" lvl="1" indent="-285750" defTabSz="457200">
              <a:lnSpc>
                <a:spcPct val="90000"/>
              </a:lnSpc>
              <a:spcBef>
                <a:spcPct val="20000"/>
              </a:spcBef>
              <a:spcAft>
                <a:spcPct val="0"/>
              </a:spcAft>
              <a:buFont typeface="Arial" charset="0"/>
              <a:buChar char="–"/>
            </a:pPr>
            <a:r>
              <a:rPr lang="nl-BE" sz="2000" kern="1200" dirty="0">
                <a:solidFill>
                  <a:prstClr val="black"/>
                </a:solidFill>
                <a:latin typeface="Arial" pitchFamily="34" charset="0"/>
                <a:ea typeface="ＭＳ Ｐゴシック" pitchFamily="24" charset="-128"/>
                <a:cs typeface="Arial" pitchFamily="34" charset="0"/>
              </a:rPr>
              <a:t>Kleinere vorderingen kunnen moeilijk aan de andere kant van de wereld worden ingeleid: hoge kosten, afstand, taalbarrière, gebrek aan controle</a:t>
            </a:r>
          </a:p>
          <a:p>
            <a:pPr marL="742950" lvl="1" indent="-285750" defTabSz="457200">
              <a:lnSpc>
                <a:spcPct val="90000"/>
              </a:lnSpc>
              <a:spcBef>
                <a:spcPct val="20000"/>
              </a:spcBef>
              <a:spcAft>
                <a:spcPct val="0"/>
              </a:spcAft>
              <a:buFont typeface="Arial" charset="0"/>
              <a:buChar char="–"/>
            </a:pPr>
            <a:r>
              <a:rPr lang="nl-BE" sz="2000" kern="1200" dirty="0">
                <a:solidFill>
                  <a:prstClr val="black"/>
                </a:solidFill>
                <a:latin typeface="Arial" pitchFamily="34" charset="0"/>
                <a:ea typeface="ＭＳ Ｐゴシック" pitchFamily="24" charset="-128"/>
                <a:cs typeface="Arial" pitchFamily="34" charset="0"/>
              </a:rPr>
              <a:t>Contractsvrijheid is doorgaans een fictie</a:t>
            </a:r>
          </a:p>
          <a:p>
            <a:pPr marL="342900" lvl="0" indent="-342900" defTabSz="457200">
              <a:lnSpc>
                <a:spcPct val="90000"/>
              </a:lnSpc>
              <a:spcBef>
                <a:spcPct val="20000"/>
              </a:spcBef>
              <a:spcAft>
                <a:spcPct val="0"/>
              </a:spcAft>
              <a:buFont typeface="Arial" charset="0"/>
              <a:buChar char="•"/>
            </a:pPr>
            <a:r>
              <a:rPr lang="nl-BE" kern="1200" dirty="0" smtClean="0">
                <a:solidFill>
                  <a:prstClr val="black"/>
                </a:solidFill>
                <a:latin typeface="Arial" pitchFamily="34" charset="0"/>
                <a:ea typeface="ＭＳ Ｐゴシック" pitchFamily="24" charset="-128"/>
                <a:cs typeface="Arial" pitchFamily="34" charset="0"/>
              </a:rPr>
              <a:t>In </a:t>
            </a:r>
            <a:r>
              <a:rPr lang="nl-BE" kern="1200" dirty="0">
                <a:solidFill>
                  <a:prstClr val="black"/>
                </a:solidFill>
                <a:latin typeface="Arial" pitchFamily="34" charset="0"/>
                <a:ea typeface="ＭＳ Ｐゴシック" pitchFamily="24" charset="-128"/>
                <a:cs typeface="Arial" pitchFamily="34" charset="0"/>
              </a:rPr>
              <a:t>andersoortig vervoer is de afweging al gemaakt: geen exclusieve jurisdictie</a:t>
            </a:r>
          </a:p>
          <a:p>
            <a:pPr marL="742950" lvl="1" indent="-285750" defTabSz="457200">
              <a:lnSpc>
                <a:spcPct val="90000"/>
              </a:lnSpc>
              <a:spcBef>
                <a:spcPct val="20000"/>
              </a:spcBef>
              <a:spcAft>
                <a:spcPct val="0"/>
              </a:spcAft>
              <a:buFont typeface="Arial" charset="0"/>
              <a:buChar char="–"/>
            </a:pPr>
            <a:r>
              <a:rPr lang="nl-BE" sz="2000" kern="1200" dirty="0">
                <a:solidFill>
                  <a:prstClr val="black"/>
                </a:solidFill>
                <a:latin typeface="Arial" pitchFamily="34" charset="0"/>
                <a:ea typeface="ＭＳ Ｐゴシック" pitchFamily="24" charset="-128"/>
                <a:cs typeface="Arial" pitchFamily="34" charset="0"/>
              </a:rPr>
              <a:t>CMR, COTIF, Verdrag van Montreal</a:t>
            </a:r>
          </a:p>
          <a:p>
            <a:pPr marL="742950" lvl="1" indent="-285750" defTabSz="457200">
              <a:lnSpc>
                <a:spcPct val="90000"/>
              </a:lnSpc>
              <a:spcBef>
                <a:spcPct val="20000"/>
              </a:spcBef>
              <a:spcAft>
                <a:spcPct val="0"/>
              </a:spcAft>
              <a:buFont typeface="Arial" charset="0"/>
              <a:buChar char="–"/>
            </a:pPr>
            <a:r>
              <a:rPr lang="nl-BE" sz="2000" kern="1200" dirty="0">
                <a:solidFill>
                  <a:prstClr val="black"/>
                </a:solidFill>
                <a:latin typeface="Arial" pitchFamily="34" charset="0"/>
                <a:ea typeface="ＭＳ Ｐゴシック" pitchFamily="24" charset="-128"/>
                <a:cs typeface="Arial" pitchFamily="34" charset="0"/>
              </a:rPr>
              <a:t>Hamburg </a:t>
            </a:r>
            <a:r>
              <a:rPr lang="nl-BE" sz="2000" kern="1200" dirty="0" smtClean="0">
                <a:solidFill>
                  <a:prstClr val="black"/>
                </a:solidFill>
                <a:latin typeface="Arial" pitchFamily="34" charset="0"/>
                <a:ea typeface="ＭＳ Ｐゴシック" pitchFamily="24" charset="-128"/>
                <a:cs typeface="Arial" pitchFamily="34" charset="0"/>
              </a:rPr>
              <a:t>Rules</a:t>
            </a:r>
          </a:p>
          <a:p>
            <a:pPr marL="742950" lvl="1" indent="-285750" defTabSz="457200">
              <a:lnSpc>
                <a:spcPct val="90000"/>
              </a:lnSpc>
              <a:spcBef>
                <a:spcPct val="20000"/>
              </a:spcBef>
              <a:spcAft>
                <a:spcPct val="0"/>
              </a:spcAft>
              <a:buFont typeface="Arial" charset="0"/>
              <a:buChar char="–"/>
            </a:pPr>
            <a:r>
              <a:rPr lang="nl-BE" sz="2000" kern="1200" dirty="0" smtClean="0">
                <a:solidFill>
                  <a:prstClr val="black"/>
                </a:solidFill>
                <a:latin typeface="Arial" pitchFamily="34" charset="0"/>
                <a:ea typeface="ＭＳ Ｐゴシック" pitchFamily="24" charset="-128"/>
                <a:cs typeface="Arial" pitchFamily="34" charset="0"/>
              </a:rPr>
              <a:t>Rotterdam Rules (zij het genuanceerd)</a:t>
            </a:r>
            <a:endParaRPr lang="nl-BE" sz="2000" kern="1200" dirty="0">
              <a:solidFill>
                <a:prstClr val="black"/>
              </a:solidFill>
              <a:latin typeface="Arial" pitchFamily="34" charset="0"/>
              <a:ea typeface="ＭＳ Ｐゴシック" pitchFamily="24" charset="-128"/>
              <a:cs typeface="Arial" pitchFamily="34" charset="0"/>
            </a:endParaRPr>
          </a:p>
          <a:p>
            <a:endParaRPr lang="nl-BE" dirty="0"/>
          </a:p>
        </p:txBody>
      </p:sp>
    </p:spTree>
    <p:extLst>
      <p:ext uri="{BB962C8B-B14F-4D97-AF65-F5344CB8AC3E}">
        <p14:creationId xmlns:p14="http://schemas.microsoft.com/office/powerpoint/2010/main" val="3340965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0038" y="976543"/>
            <a:ext cx="8520112" cy="570591"/>
          </a:xfrm>
        </p:spPr>
        <p:txBody>
          <a:bodyPr/>
          <a:lstStyle/>
          <a:p>
            <a:pPr algn="ctr"/>
            <a:r>
              <a:rPr lang="nl-BE" sz="2800" kern="1200" dirty="0">
                <a:solidFill>
                  <a:prstClr val="black"/>
                </a:solidFill>
                <a:latin typeface="Arial Bold"/>
                <a:ea typeface="ＭＳ Ｐゴシック" pitchFamily="24" charset="-128"/>
              </a:rPr>
              <a:t>PROROGATIE VAN RECHTSMACHT</a:t>
            </a:r>
            <a:endParaRPr lang="nl-BE" dirty="0"/>
          </a:p>
        </p:txBody>
      </p:sp>
      <p:sp>
        <p:nvSpPr>
          <p:cNvPr id="3" name="Tijdelijke aanduiding voor inhoud 2"/>
          <p:cNvSpPr>
            <a:spLocks noGrp="1"/>
          </p:cNvSpPr>
          <p:nvPr>
            <p:ph idx="1"/>
          </p:nvPr>
        </p:nvSpPr>
        <p:spPr>
          <a:xfrm>
            <a:off x="295275" y="1864311"/>
            <a:ext cx="8524875" cy="4350058"/>
          </a:xfrm>
        </p:spPr>
        <p:txBody>
          <a:bodyPr/>
          <a:lstStyle/>
          <a:p>
            <a:pPr marL="342900" lvl="0" indent="-342900" defTabSz="457200">
              <a:spcBef>
                <a:spcPct val="20000"/>
              </a:spcBef>
              <a:spcAft>
                <a:spcPct val="0"/>
              </a:spcAft>
              <a:buFont typeface="Arial" charset="0"/>
              <a:buChar char="•"/>
            </a:pPr>
            <a:r>
              <a:rPr lang="nl-BE" kern="1200" dirty="0" smtClean="0">
                <a:solidFill>
                  <a:prstClr val="black"/>
                </a:solidFill>
                <a:latin typeface="Arial" pitchFamily="34" charset="0"/>
                <a:ea typeface="ＭＳ Ｐゴシック" pitchFamily="24" charset="-128"/>
                <a:cs typeface="Arial" pitchFamily="34" charset="0"/>
              </a:rPr>
              <a:t>Toepasselijke regels hangen af van type </a:t>
            </a:r>
            <a:r>
              <a:rPr lang="nl-BE" kern="1200" dirty="0" err="1" smtClean="0">
                <a:solidFill>
                  <a:prstClr val="black"/>
                </a:solidFill>
                <a:latin typeface="Arial" pitchFamily="34" charset="0"/>
                <a:ea typeface="ＭＳ Ｐゴシック" pitchFamily="24" charset="-128"/>
                <a:cs typeface="Arial" pitchFamily="34" charset="0"/>
              </a:rPr>
              <a:t>zeevervoersovereenkomst</a:t>
            </a:r>
            <a:r>
              <a:rPr lang="nl-BE" kern="1200" dirty="0" smtClean="0">
                <a:solidFill>
                  <a:prstClr val="black"/>
                </a:solidFill>
                <a:latin typeface="Arial" pitchFamily="34" charset="0"/>
                <a:ea typeface="ＭＳ Ｐゴシック" pitchFamily="24" charset="-128"/>
                <a:cs typeface="Arial" pitchFamily="34" charset="0"/>
              </a:rPr>
              <a:t>. Onderscheid </a:t>
            </a:r>
            <a:r>
              <a:rPr lang="nl-BE" kern="1200" dirty="0">
                <a:solidFill>
                  <a:prstClr val="black"/>
                </a:solidFill>
                <a:latin typeface="Arial" pitchFamily="34" charset="0"/>
                <a:ea typeface="ＭＳ Ｐゴシック" pitchFamily="24" charset="-128"/>
                <a:cs typeface="Arial" pitchFamily="34" charset="0"/>
              </a:rPr>
              <a:t>tussen:</a:t>
            </a:r>
          </a:p>
          <a:p>
            <a:pPr marL="914400" lvl="1" indent="-457200" defTabSz="457200">
              <a:spcBef>
                <a:spcPct val="20000"/>
              </a:spcBef>
              <a:spcAft>
                <a:spcPct val="0"/>
              </a:spcAft>
              <a:buFont typeface="+mj-lt"/>
              <a:buAutoNum type="arabicPeriod"/>
            </a:pPr>
            <a:r>
              <a:rPr lang="nl-BE" sz="2000" kern="1200" dirty="0">
                <a:solidFill>
                  <a:prstClr val="black"/>
                </a:solidFill>
                <a:latin typeface="Arial" pitchFamily="34" charset="0"/>
                <a:ea typeface="ＭＳ Ｐゴシック" pitchFamily="24" charset="-128"/>
                <a:cs typeface="Arial" pitchFamily="34" charset="0"/>
              </a:rPr>
              <a:t>“Gewone” vervoersovereenkomst onder </a:t>
            </a:r>
            <a:r>
              <a:rPr lang="nl-BE" sz="2000" kern="1200" dirty="0" smtClean="0">
                <a:solidFill>
                  <a:prstClr val="black"/>
                </a:solidFill>
                <a:latin typeface="Arial" pitchFamily="34" charset="0"/>
                <a:ea typeface="ＭＳ Ｐゴシック" pitchFamily="24" charset="-128"/>
                <a:cs typeface="Arial" pitchFamily="34" charset="0"/>
              </a:rPr>
              <a:t>vrachtbrief (</a:t>
            </a:r>
            <a:r>
              <a:rPr lang="nl-BE" sz="2000" i="1" kern="1200" dirty="0" err="1" smtClean="0">
                <a:solidFill>
                  <a:prstClr val="black"/>
                </a:solidFill>
                <a:latin typeface="Arial" pitchFamily="34" charset="0"/>
                <a:ea typeface="ＭＳ Ｐゴシック" pitchFamily="24" charset="-128"/>
                <a:cs typeface="Arial" pitchFamily="34" charset="0"/>
              </a:rPr>
              <a:t>sea</a:t>
            </a:r>
            <a:r>
              <a:rPr lang="nl-BE" sz="2000" i="1" kern="1200" dirty="0" smtClean="0">
                <a:solidFill>
                  <a:prstClr val="black"/>
                </a:solidFill>
                <a:latin typeface="Arial" pitchFamily="34" charset="0"/>
                <a:ea typeface="ＭＳ Ｐゴシック" pitchFamily="24" charset="-128"/>
                <a:cs typeface="Arial" pitchFamily="34" charset="0"/>
              </a:rPr>
              <a:t> </a:t>
            </a:r>
            <a:r>
              <a:rPr lang="nl-BE" sz="2000" i="1" kern="1200" dirty="0" err="1" smtClean="0">
                <a:solidFill>
                  <a:prstClr val="black"/>
                </a:solidFill>
                <a:latin typeface="Arial" pitchFamily="34" charset="0"/>
                <a:ea typeface="ＭＳ Ｐゴシック" pitchFamily="24" charset="-128"/>
                <a:cs typeface="Arial" pitchFamily="34" charset="0"/>
              </a:rPr>
              <a:t>waybill</a:t>
            </a:r>
            <a:r>
              <a:rPr lang="nl-BE" sz="2000" kern="1200" dirty="0" smtClean="0">
                <a:solidFill>
                  <a:prstClr val="black"/>
                </a:solidFill>
                <a:latin typeface="Arial" pitchFamily="34" charset="0"/>
                <a:ea typeface="ＭＳ Ｐゴシック" pitchFamily="24" charset="-128"/>
                <a:cs typeface="Arial" pitchFamily="34" charset="0"/>
              </a:rPr>
              <a:t>): </a:t>
            </a:r>
            <a:r>
              <a:rPr lang="nl-BE" sz="2000" kern="1200" dirty="0">
                <a:solidFill>
                  <a:prstClr val="black"/>
                </a:solidFill>
                <a:latin typeface="Arial" pitchFamily="34" charset="0"/>
                <a:ea typeface="ＭＳ Ｐゴシック" pitchFamily="24" charset="-128"/>
                <a:cs typeface="Arial" pitchFamily="34" charset="0"/>
              </a:rPr>
              <a:t>verhouding tussen zeevervoerder en ladingbelanghebbenden</a:t>
            </a:r>
          </a:p>
          <a:p>
            <a:pPr marL="914400" lvl="1" indent="-457200" defTabSz="457200">
              <a:spcBef>
                <a:spcPct val="20000"/>
              </a:spcBef>
              <a:spcAft>
                <a:spcPct val="0"/>
              </a:spcAft>
              <a:buFont typeface="+mj-lt"/>
              <a:buAutoNum type="arabicPeriod"/>
            </a:pPr>
            <a:r>
              <a:rPr lang="nl-BE" sz="2000" kern="1200" dirty="0">
                <a:solidFill>
                  <a:prstClr val="black"/>
                </a:solidFill>
                <a:latin typeface="Arial" pitchFamily="34" charset="0"/>
                <a:ea typeface="ＭＳ Ｐゴシック" pitchFamily="24" charset="-128"/>
                <a:cs typeface="Arial" pitchFamily="34" charset="0"/>
              </a:rPr>
              <a:t>Vervoer onder cognossement: verhouding tussen zeevervoerder en oorspronkelijke medecontractant</a:t>
            </a:r>
          </a:p>
          <a:p>
            <a:pPr marL="914400" lvl="1" indent="-457200" defTabSz="457200">
              <a:spcBef>
                <a:spcPct val="20000"/>
              </a:spcBef>
              <a:spcAft>
                <a:spcPct val="0"/>
              </a:spcAft>
              <a:buFont typeface="+mj-lt"/>
              <a:buAutoNum type="arabicPeriod"/>
            </a:pPr>
            <a:r>
              <a:rPr lang="nl-BE" sz="2000" kern="1200" dirty="0">
                <a:solidFill>
                  <a:prstClr val="black"/>
                </a:solidFill>
                <a:latin typeface="Arial" pitchFamily="34" charset="0"/>
                <a:ea typeface="ＭＳ Ｐゴシック" pitchFamily="24" charset="-128"/>
                <a:cs typeface="Arial" pitchFamily="34" charset="0"/>
              </a:rPr>
              <a:t>Vervoer onder cognossement: verhouding tussen zeevervoerder en derde houder te goeder trouw van het cognossement</a:t>
            </a:r>
          </a:p>
          <a:p>
            <a:pPr marL="342900" lvl="0" indent="-342900" defTabSz="457200">
              <a:spcBef>
                <a:spcPct val="20000"/>
              </a:spcBef>
              <a:spcAft>
                <a:spcPct val="0"/>
              </a:spcAft>
              <a:buFont typeface="Arial" charset="0"/>
              <a:buChar char="•"/>
            </a:pPr>
            <a:endParaRPr lang="nl-BE" kern="1200" dirty="0">
              <a:solidFill>
                <a:prstClr val="black"/>
              </a:solidFill>
              <a:latin typeface="Arial" pitchFamily="34" charset="0"/>
              <a:ea typeface="ＭＳ Ｐゴシック" pitchFamily="24" charset="-128"/>
              <a:cs typeface="Arial" pitchFamily="34" charset="0"/>
            </a:endParaRPr>
          </a:p>
          <a:p>
            <a:pPr marL="342900" lvl="0" indent="-342900" defTabSz="457200">
              <a:spcBef>
                <a:spcPct val="20000"/>
              </a:spcBef>
              <a:spcAft>
                <a:spcPct val="0"/>
              </a:spcAft>
              <a:buFont typeface="Arial" charset="0"/>
              <a:buChar char="•"/>
            </a:pPr>
            <a:r>
              <a:rPr lang="nl-BE" kern="1200" dirty="0">
                <a:solidFill>
                  <a:prstClr val="black"/>
                </a:solidFill>
                <a:latin typeface="Arial" pitchFamily="34" charset="0"/>
                <a:ea typeface="ＭＳ Ｐゴシック" pitchFamily="24" charset="-128"/>
                <a:cs typeface="Arial" pitchFamily="34" charset="0"/>
              </a:rPr>
              <a:t>In België gelden de HVR </a:t>
            </a:r>
            <a:r>
              <a:rPr lang="nl-BE" i="1" kern="1200" dirty="0">
                <a:solidFill>
                  <a:prstClr val="black"/>
                </a:solidFill>
                <a:latin typeface="Arial" pitchFamily="34" charset="0"/>
                <a:ea typeface="ＭＳ Ｐゴシック" pitchFamily="24" charset="-128"/>
                <a:cs typeface="Arial" pitchFamily="34" charset="0"/>
              </a:rPr>
              <a:t>alleen</a:t>
            </a:r>
            <a:r>
              <a:rPr lang="nl-BE" kern="1200" dirty="0">
                <a:solidFill>
                  <a:prstClr val="black"/>
                </a:solidFill>
                <a:latin typeface="Arial" pitchFamily="34" charset="0"/>
                <a:ea typeface="ＭＳ Ｐゴシック" pitchFamily="24" charset="-128"/>
                <a:cs typeface="Arial" pitchFamily="34" charset="0"/>
              </a:rPr>
              <a:t> ten aanzien van de derde houder te goeder trouw van een verhandelbaar en verhandeld cognossement, zelfs als er geen charterpartij </a:t>
            </a:r>
            <a:r>
              <a:rPr lang="nl-BE" kern="1200" dirty="0" smtClean="0">
                <a:solidFill>
                  <a:prstClr val="black"/>
                </a:solidFill>
                <a:latin typeface="Arial" pitchFamily="34" charset="0"/>
                <a:ea typeface="ＭＳ Ｐゴシック" pitchFamily="24" charset="-128"/>
                <a:cs typeface="Arial" pitchFamily="34" charset="0"/>
              </a:rPr>
              <a:t>bestaat – in het Belgisch recht is er geen onderscheid tussen 1 en 2.</a:t>
            </a:r>
            <a:endParaRPr lang="nl-NL" kern="1200" dirty="0">
              <a:solidFill>
                <a:prstClr val="black"/>
              </a:solidFill>
              <a:latin typeface="Arial" pitchFamily="34" charset="0"/>
              <a:ea typeface="ＭＳ Ｐゴシック" pitchFamily="24" charset="-128"/>
              <a:cs typeface="Arial" pitchFamily="34" charset="0"/>
            </a:endParaRPr>
          </a:p>
          <a:p>
            <a:endParaRPr lang="nl-BE" dirty="0"/>
          </a:p>
        </p:txBody>
      </p:sp>
    </p:spTree>
    <p:extLst>
      <p:ext uri="{BB962C8B-B14F-4D97-AF65-F5344CB8AC3E}">
        <p14:creationId xmlns:p14="http://schemas.microsoft.com/office/powerpoint/2010/main" val="4259020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7794" y="872802"/>
            <a:ext cx="8520112" cy="647700"/>
          </a:xfrm>
        </p:spPr>
        <p:txBody>
          <a:bodyPr/>
          <a:lstStyle/>
          <a:p>
            <a:pPr algn="ctr"/>
            <a:r>
              <a:rPr lang="nl-BE" dirty="0" smtClean="0"/>
              <a:t>ENKELE (VOORZICHTIGE) PREMISSEN - 1</a:t>
            </a:r>
            <a:endParaRPr lang="nl-BE" dirty="0"/>
          </a:p>
        </p:txBody>
      </p:sp>
      <p:sp>
        <p:nvSpPr>
          <p:cNvPr id="3" name="Tijdelijke aanduiding voor inhoud 2"/>
          <p:cNvSpPr>
            <a:spLocks noGrp="1"/>
          </p:cNvSpPr>
          <p:nvPr>
            <p:ph idx="1"/>
          </p:nvPr>
        </p:nvSpPr>
        <p:spPr>
          <a:xfrm>
            <a:off x="295275" y="1420427"/>
            <a:ext cx="8524875" cy="4847208"/>
          </a:xfrm>
        </p:spPr>
        <p:txBody>
          <a:bodyPr/>
          <a:lstStyle/>
          <a:p>
            <a:pPr>
              <a:buFont typeface="Arial" panose="020B0604020202020204" pitchFamily="34" charset="0"/>
              <a:buChar char="•"/>
            </a:pPr>
            <a:r>
              <a:rPr lang="nl-BE" dirty="0" smtClean="0"/>
              <a:t>Feitelijke vaststelling: bedingen die strekken tot het vestigen van een exclusieve jurisdictie stoten zeer vaak op bittere weerstand. Zo niet zou er niet zoveel rechtspraak over bestaan.</a:t>
            </a:r>
          </a:p>
          <a:p>
            <a:pPr>
              <a:buFont typeface="Arial" panose="020B0604020202020204" pitchFamily="34" charset="0"/>
              <a:buChar char="•"/>
            </a:pPr>
            <a:r>
              <a:rPr lang="nl-BE" dirty="0" smtClean="0"/>
              <a:t>Uitgangspunt, per hypothese, van de vervoerder (die het beding doorgaans in zijn standaardvoorwaarden opneemt):</a:t>
            </a:r>
          </a:p>
          <a:p>
            <a:pPr lvl="1" indent="-177800">
              <a:buFont typeface="Arial" panose="020B0604020202020204" pitchFamily="34" charset="0"/>
              <a:buChar char="̶"/>
            </a:pPr>
            <a:r>
              <a:rPr lang="nl-BE" sz="2000" dirty="0" smtClean="0"/>
              <a:t>geldig overeengekomen met medecontractant (hetzij verscheper, bv. </a:t>
            </a:r>
            <a:r>
              <a:rPr lang="nl-BE" sz="2000" dirty="0"/>
              <a:t>b</a:t>
            </a:r>
            <a:r>
              <a:rPr lang="nl-BE" sz="2000" dirty="0" smtClean="0"/>
              <a:t>ij CIF, hetzij de geadresseerde, bv. </a:t>
            </a:r>
            <a:r>
              <a:rPr lang="nl-BE" sz="2000" dirty="0"/>
              <a:t>b</a:t>
            </a:r>
            <a:r>
              <a:rPr lang="nl-BE" sz="2000" dirty="0" smtClean="0"/>
              <a:t>ij FOB);</a:t>
            </a:r>
          </a:p>
          <a:p>
            <a:pPr lvl="1" indent="-177800">
              <a:spcAft>
                <a:spcPts val="0"/>
              </a:spcAft>
              <a:buFont typeface="Arial" panose="020B0604020202020204" pitchFamily="34" charset="0"/>
              <a:buChar char="̶"/>
            </a:pPr>
            <a:r>
              <a:rPr lang="nl-BE" sz="2000" dirty="0"/>
              <a:t>w</a:t>
            </a:r>
            <a:r>
              <a:rPr lang="nl-BE" sz="2000" dirty="0" smtClean="0"/>
              <a:t>erkt tegen alle opvolgende derden:</a:t>
            </a:r>
          </a:p>
          <a:p>
            <a:pPr lvl="2" indent="-179388">
              <a:spcAft>
                <a:spcPts val="0"/>
              </a:spcAft>
              <a:buFont typeface="Arial" panose="020B0604020202020204" pitchFamily="34" charset="0"/>
              <a:buChar char="̵"/>
            </a:pPr>
            <a:r>
              <a:rPr lang="nl-BE" sz="2000" dirty="0" smtClean="0"/>
              <a:t>in een “gewoon” vervoerscontract tegen de geadresseerde, als die een derde is, omdat hij (op een of andere wijze, bv. </a:t>
            </a:r>
            <a:r>
              <a:rPr lang="nl-BE" sz="2000" dirty="0"/>
              <a:t>d</a:t>
            </a:r>
            <a:r>
              <a:rPr lang="nl-BE" sz="2000" dirty="0" smtClean="0"/>
              <a:t>oor derdenbeding) toetreedt tot het contract;</a:t>
            </a:r>
          </a:p>
          <a:p>
            <a:pPr lvl="2" indent="-179388">
              <a:buFont typeface="Arial" panose="020B0604020202020204" pitchFamily="34" charset="0"/>
              <a:buChar char="̵"/>
            </a:pPr>
            <a:r>
              <a:rPr lang="nl-BE" sz="2000" dirty="0"/>
              <a:t>i</a:t>
            </a:r>
            <a:r>
              <a:rPr lang="nl-BE" sz="2000" dirty="0" smtClean="0"/>
              <a:t>n een vervoerscontract onder cognossement, tegen elke derde houder van een cognossement, </a:t>
            </a:r>
            <a:r>
              <a:rPr lang="nl-BE" sz="2000" b="1" i="1" dirty="0" smtClean="0"/>
              <a:t>ofwel</a:t>
            </a:r>
            <a:r>
              <a:rPr lang="nl-BE" sz="2000" dirty="0" smtClean="0"/>
              <a:t> omdat hij toetreedt tot het contract, </a:t>
            </a:r>
            <a:r>
              <a:rPr lang="nl-BE" sz="2000" b="1" i="1" dirty="0" smtClean="0"/>
              <a:t>ofwel </a:t>
            </a:r>
            <a:r>
              <a:rPr lang="nl-BE" sz="2000" dirty="0" smtClean="0"/>
              <a:t>omdat hij de letterlijke bepalingen van een </a:t>
            </a:r>
            <a:r>
              <a:rPr lang="nl-BE" sz="2000" b="1" i="1" dirty="0" smtClean="0"/>
              <a:t>waardepapier</a:t>
            </a:r>
            <a:r>
              <a:rPr lang="nl-BE" sz="2000" dirty="0" smtClean="0"/>
              <a:t> aanvaardt.</a:t>
            </a:r>
          </a:p>
          <a:p>
            <a:pPr>
              <a:buFont typeface="Arial" panose="020B0604020202020204" pitchFamily="34" charset="0"/>
              <a:buChar char="−"/>
            </a:pPr>
            <a:endParaRPr lang="nl-BE" dirty="0"/>
          </a:p>
        </p:txBody>
      </p:sp>
    </p:spTree>
    <p:extLst>
      <p:ext uri="{BB962C8B-B14F-4D97-AF65-F5344CB8AC3E}">
        <p14:creationId xmlns:p14="http://schemas.microsoft.com/office/powerpoint/2010/main" val="423858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2283" y="810658"/>
            <a:ext cx="8520112" cy="647700"/>
          </a:xfrm>
        </p:spPr>
        <p:txBody>
          <a:bodyPr/>
          <a:lstStyle/>
          <a:p>
            <a:pPr algn="ctr"/>
            <a:r>
              <a:rPr lang="nl-BE" dirty="0">
                <a:solidFill>
                  <a:srgbClr val="000000"/>
                </a:solidFill>
              </a:rPr>
              <a:t>ENKELE (VOORZICHTIGE) PREMISSEN - </a:t>
            </a:r>
            <a:r>
              <a:rPr lang="nl-BE" dirty="0" smtClean="0">
                <a:solidFill>
                  <a:srgbClr val="000000"/>
                </a:solidFill>
              </a:rPr>
              <a:t>2</a:t>
            </a:r>
            <a:endParaRPr lang="nl-BE" dirty="0"/>
          </a:p>
        </p:txBody>
      </p:sp>
      <p:sp>
        <p:nvSpPr>
          <p:cNvPr id="3" name="Tijdelijke aanduiding voor inhoud 2"/>
          <p:cNvSpPr>
            <a:spLocks noGrp="1"/>
          </p:cNvSpPr>
          <p:nvPr>
            <p:ph idx="1"/>
          </p:nvPr>
        </p:nvSpPr>
        <p:spPr>
          <a:xfrm>
            <a:off x="295275" y="1489074"/>
            <a:ext cx="8524875" cy="4796315"/>
          </a:xfrm>
        </p:spPr>
        <p:txBody>
          <a:bodyPr/>
          <a:lstStyle/>
          <a:p>
            <a:pPr>
              <a:buFont typeface="Arial" panose="020B0604020202020204" pitchFamily="34" charset="0"/>
              <a:buChar char="•"/>
            </a:pPr>
            <a:r>
              <a:rPr lang="nl-BE" dirty="0" smtClean="0"/>
              <a:t>Uitgangspunt vervoerder vindt op het eerste gezicht steun in Vo. Brussel I</a:t>
            </a:r>
            <a:r>
              <a:rPr lang="nl-BE" i="1" dirty="0" smtClean="0"/>
              <a:t>bis</a:t>
            </a:r>
            <a:r>
              <a:rPr lang="nl-BE" dirty="0" smtClean="0"/>
              <a:t>: uitdrukkelijke erkenning van principiële rechtsgeldigheid van </a:t>
            </a:r>
            <a:r>
              <a:rPr lang="nl-BE" dirty="0"/>
              <a:t>dergelijke jurisdictiebedingen, </a:t>
            </a:r>
            <a:r>
              <a:rPr lang="nl-BE" dirty="0" smtClean="0"/>
              <a:t>gekwalificeerd als “overeenkomst tot </a:t>
            </a:r>
            <a:r>
              <a:rPr lang="nl-BE" dirty="0"/>
              <a:t>aanwijzing van een bevoegd </a:t>
            </a:r>
            <a:r>
              <a:rPr lang="nl-BE" dirty="0" smtClean="0"/>
              <a:t>gerecht”.</a:t>
            </a:r>
            <a:endParaRPr lang="nl-BE" i="1" dirty="0" smtClean="0"/>
          </a:p>
          <a:p>
            <a:pPr>
              <a:buFont typeface="Arial" panose="020B0604020202020204" pitchFamily="34" charset="0"/>
              <a:buChar char="•"/>
            </a:pPr>
            <a:r>
              <a:rPr lang="nl-BE" dirty="0" smtClean="0"/>
              <a:t>Stelling vervoerder: jurisdictiebeding geldt altijd.</a:t>
            </a:r>
          </a:p>
          <a:p>
            <a:pPr>
              <a:buFont typeface="Arial" panose="020B0604020202020204" pitchFamily="34" charset="0"/>
              <a:buChar char="•"/>
            </a:pPr>
            <a:r>
              <a:rPr lang="nl-BE" dirty="0" smtClean="0"/>
              <a:t>(</a:t>
            </a:r>
            <a:r>
              <a:rPr lang="nl-BE" b="1" dirty="0" smtClean="0">
                <a:solidFill>
                  <a:srgbClr val="FF0000"/>
                </a:solidFill>
              </a:rPr>
              <a:t>1</a:t>
            </a:r>
            <a:r>
              <a:rPr lang="nl-BE" dirty="0" smtClean="0"/>
              <a:t>) Nochtans: naar Belgisch recht geldt een jurisdictiebeding in een cognossement niet tegen een derde houder</a:t>
            </a:r>
          </a:p>
          <a:p>
            <a:pPr>
              <a:buFont typeface="Arial" panose="020B0604020202020204" pitchFamily="34" charset="0"/>
              <a:buChar char="•"/>
            </a:pPr>
            <a:r>
              <a:rPr lang="nl-BE" dirty="0" smtClean="0"/>
              <a:t>Nochtans: zijn de andere uitgangspunten zo zeker?</a:t>
            </a:r>
          </a:p>
          <a:p>
            <a:pPr marL="447675">
              <a:buFont typeface="Arial" panose="020B0604020202020204" pitchFamily="34" charset="0"/>
              <a:buChar char="̶"/>
            </a:pPr>
            <a:r>
              <a:rPr lang="nl-BE" dirty="0" smtClean="0"/>
              <a:t>(</a:t>
            </a:r>
            <a:r>
              <a:rPr lang="nl-BE" b="1" dirty="0" smtClean="0">
                <a:solidFill>
                  <a:srgbClr val="FF0000"/>
                </a:solidFill>
              </a:rPr>
              <a:t>2</a:t>
            </a:r>
            <a:r>
              <a:rPr lang="nl-BE" dirty="0" smtClean="0"/>
              <a:t>) Treedt, bij een “gewoon” vervoerscontract, een andere dan de oorspronkelijk contracterende partij (derde geadresseerde), toe tot het oorspronkelijke contract?</a:t>
            </a:r>
          </a:p>
          <a:p>
            <a:pPr marL="447675">
              <a:buFont typeface="Arial" panose="020B0604020202020204" pitchFamily="34" charset="0"/>
              <a:buChar char="̶"/>
            </a:pPr>
            <a:r>
              <a:rPr lang="nl-BE" dirty="0" smtClean="0"/>
              <a:t>(</a:t>
            </a:r>
            <a:r>
              <a:rPr lang="nl-BE" b="1" dirty="0" smtClean="0">
                <a:solidFill>
                  <a:srgbClr val="FF0000"/>
                </a:solidFill>
              </a:rPr>
              <a:t>3</a:t>
            </a:r>
            <a:r>
              <a:rPr lang="nl-BE" dirty="0" smtClean="0"/>
              <a:t>) Zijn, ten aanzien van de oorspronkelijke medecontractant, alle standaardvoorwaarden zonder meer geldig?</a:t>
            </a:r>
            <a:endParaRPr lang="nl-BE" dirty="0"/>
          </a:p>
        </p:txBody>
      </p:sp>
    </p:spTree>
    <p:extLst>
      <p:ext uri="{BB962C8B-B14F-4D97-AF65-F5344CB8AC3E}">
        <p14:creationId xmlns:p14="http://schemas.microsoft.com/office/powerpoint/2010/main" val="337153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8916" y="970457"/>
            <a:ext cx="8520112" cy="647700"/>
          </a:xfrm>
        </p:spPr>
        <p:txBody>
          <a:bodyPr/>
          <a:lstStyle/>
          <a:p>
            <a:pPr algn="ctr"/>
            <a:r>
              <a:rPr lang="nl-BE" dirty="0" smtClean="0"/>
              <a:t>DERDE HOUDER VAN EEN COGNOSSEMENT</a:t>
            </a:r>
            <a:endParaRPr lang="nl-BE" dirty="0"/>
          </a:p>
        </p:txBody>
      </p:sp>
      <p:sp>
        <p:nvSpPr>
          <p:cNvPr id="3" name="Tijdelijke aanduiding voor inhoud 2"/>
          <p:cNvSpPr>
            <a:spLocks noGrp="1"/>
          </p:cNvSpPr>
          <p:nvPr>
            <p:ph idx="1"/>
          </p:nvPr>
        </p:nvSpPr>
        <p:spPr>
          <a:xfrm>
            <a:off x="295275" y="1669002"/>
            <a:ext cx="8524875" cy="4133311"/>
          </a:xfrm>
        </p:spPr>
        <p:txBody>
          <a:bodyPr/>
          <a:lstStyle/>
          <a:p>
            <a:pPr>
              <a:buFont typeface="Arial" panose="020B0604020202020204" pitchFamily="34" charset="0"/>
              <a:buChar char="•"/>
            </a:pPr>
            <a:r>
              <a:rPr lang="nl-BE" dirty="0" smtClean="0"/>
              <a:t>Volgorde probleemstelling niet logisch, eigenlijk omgekeerde wereld: geval (1) is het bijzonderste, maar komt door de </a:t>
            </a:r>
            <a:r>
              <a:rPr lang="nl-BE" i="1" dirty="0" err="1" smtClean="0"/>
              <a:t>cause</a:t>
            </a:r>
            <a:r>
              <a:rPr lang="nl-BE" i="1" dirty="0" smtClean="0"/>
              <a:t> </a:t>
            </a:r>
            <a:r>
              <a:rPr lang="nl-BE" i="1" dirty="0" err="1" smtClean="0"/>
              <a:t>célèbre</a:t>
            </a:r>
            <a:r>
              <a:rPr lang="nl-BE" i="1" dirty="0" smtClean="0"/>
              <a:t> </a:t>
            </a:r>
            <a:r>
              <a:rPr lang="nl-BE" dirty="0" smtClean="0"/>
              <a:t>van de </a:t>
            </a:r>
            <a:r>
              <a:rPr lang="nl-BE" i="1" dirty="0" smtClean="0"/>
              <a:t>Tilly </a:t>
            </a:r>
            <a:r>
              <a:rPr lang="nl-BE" i="1" dirty="0" err="1" smtClean="0"/>
              <a:t>Russ</a:t>
            </a:r>
            <a:endParaRPr lang="nl-BE" i="1" dirty="0" smtClean="0"/>
          </a:p>
          <a:p>
            <a:pPr>
              <a:buFont typeface="Arial" panose="020B0604020202020204" pitchFamily="34" charset="0"/>
              <a:buChar char="•"/>
            </a:pPr>
            <a:r>
              <a:rPr lang="nl-BE" dirty="0" smtClean="0"/>
              <a:t>Het arrest </a:t>
            </a:r>
            <a:r>
              <a:rPr lang="nl-BE" i="1" dirty="0" smtClean="0"/>
              <a:t>Tilly </a:t>
            </a:r>
            <a:r>
              <a:rPr lang="nl-BE" i="1" dirty="0" err="1" smtClean="0"/>
              <a:t>Russ</a:t>
            </a:r>
            <a:r>
              <a:rPr lang="nl-BE" i="1" dirty="0" smtClean="0"/>
              <a:t> </a:t>
            </a:r>
            <a:r>
              <a:rPr lang="nl-BE" dirty="0" smtClean="0"/>
              <a:t>van het Hof van Justitie is geen meesterwerk. Zie: J.C. </a:t>
            </a:r>
            <a:r>
              <a:rPr lang="nl-BE" dirty="0" err="1" smtClean="0"/>
              <a:t>Schultsz</a:t>
            </a:r>
            <a:r>
              <a:rPr lang="nl-BE" dirty="0" smtClean="0"/>
              <a:t>, noot in </a:t>
            </a:r>
            <a:r>
              <a:rPr lang="nl-BE" i="1" dirty="0" smtClean="0"/>
              <a:t>NJ </a:t>
            </a:r>
            <a:r>
              <a:rPr lang="nl-BE" dirty="0" smtClean="0"/>
              <a:t>1984, nr. 735: “ziehier een ingrijpen in de werking van één van de meest gebruikelijke clausules van het mondiaal maritiem verkeer door Europees(-continentale) niet-maritieme juristen…”.</a:t>
            </a:r>
          </a:p>
          <a:p>
            <a:pPr>
              <a:buFont typeface="Arial" panose="020B0604020202020204" pitchFamily="34" charset="0"/>
              <a:buChar char="•"/>
            </a:pPr>
            <a:r>
              <a:rPr lang="nl-BE" i="1" dirty="0" smtClean="0"/>
              <a:t>Tilly </a:t>
            </a:r>
            <a:r>
              <a:rPr lang="nl-BE" i="1" dirty="0" err="1" smtClean="0"/>
              <a:t>Russ</a:t>
            </a:r>
            <a:r>
              <a:rPr lang="nl-BE" i="1" dirty="0" smtClean="0"/>
              <a:t> </a:t>
            </a:r>
            <a:r>
              <a:rPr lang="nl-BE" dirty="0" smtClean="0"/>
              <a:t>werkt indirect (zie F. Stevens, </a:t>
            </a:r>
            <a:r>
              <a:rPr lang="nl-BE" i="1" dirty="0" smtClean="0"/>
              <a:t>DMF </a:t>
            </a:r>
            <a:r>
              <a:rPr lang="nl-BE" dirty="0" smtClean="0"/>
              <a:t>2016, 145):</a:t>
            </a:r>
          </a:p>
          <a:p>
            <a:pPr lvl="1">
              <a:buFont typeface="Arial" panose="020B0604020202020204" pitchFamily="34" charset="0"/>
              <a:buChar char="−"/>
            </a:pPr>
            <a:r>
              <a:rPr lang="nl-BE" sz="2000" dirty="0"/>
              <a:t>c</a:t>
            </a:r>
            <a:r>
              <a:rPr lang="nl-BE" sz="2000" dirty="0" smtClean="0"/>
              <a:t>lausule “als geldig erkend” tussen verscheper en vervoerder;</a:t>
            </a:r>
          </a:p>
          <a:p>
            <a:pPr lvl="1">
              <a:buFont typeface="Arial" panose="020B0604020202020204" pitchFamily="34" charset="0"/>
              <a:buChar char="−"/>
            </a:pPr>
            <a:r>
              <a:rPr lang="nl-BE" sz="2000" dirty="0"/>
              <a:t>d</a:t>
            </a:r>
            <a:r>
              <a:rPr lang="nl-BE" sz="2000" dirty="0" smtClean="0"/>
              <a:t>e derde houder moet “volgens het toepasselijke nationale recht” de verscheper opvolgen in diens rechten en verplichtingen (de facto, in de rechtsstelsels van de </a:t>
            </a:r>
            <a:r>
              <a:rPr lang="nl-BE" sz="2000" i="1" dirty="0" smtClean="0"/>
              <a:t>common </a:t>
            </a:r>
            <a:r>
              <a:rPr lang="nl-BE" sz="2000" i="1" dirty="0" err="1" smtClean="0"/>
              <a:t>law</a:t>
            </a:r>
            <a:r>
              <a:rPr lang="nl-BE" sz="2000" dirty="0" smtClean="0"/>
              <a:t>).</a:t>
            </a:r>
          </a:p>
          <a:p>
            <a:pPr lvl="1">
              <a:buFont typeface="Arial" panose="020B0604020202020204" pitchFamily="34" charset="0"/>
              <a:buChar char="•"/>
            </a:pPr>
            <a:endParaRPr lang="nl-BE" dirty="0" smtClean="0"/>
          </a:p>
          <a:p>
            <a:pPr>
              <a:buFont typeface="Arial" panose="020B0604020202020204" pitchFamily="34" charset="0"/>
              <a:buChar char="•"/>
            </a:pPr>
            <a:endParaRPr lang="nl-BE" dirty="0"/>
          </a:p>
        </p:txBody>
      </p:sp>
    </p:spTree>
    <p:extLst>
      <p:ext uri="{BB962C8B-B14F-4D97-AF65-F5344CB8AC3E}">
        <p14:creationId xmlns:p14="http://schemas.microsoft.com/office/powerpoint/2010/main" val="1460545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8915" y="970456"/>
            <a:ext cx="8520112" cy="647700"/>
          </a:xfrm>
        </p:spPr>
        <p:txBody>
          <a:bodyPr/>
          <a:lstStyle/>
          <a:p>
            <a:pPr algn="ctr"/>
            <a:r>
              <a:rPr lang="nl-BE" dirty="0" smtClean="0"/>
              <a:t>DERDE HOUDER – BELGIË – INDIRECTE BINDING?</a:t>
            </a:r>
            <a:endParaRPr lang="nl-BE" dirty="0"/>
          </a:p>
        </p:txBody>
      </p:sp>
      <p:sp>
        <p:nvSpPr>
          <p:cNvPr id="3" name="Tijdelijke aanduiding voor inhoud 2"/>
          <p:cNvSpPr>
            <a:spLocks noGrp="1"/>
          </p:cNvSpPr>
          <p:nvPr>
            <p:ph idx="1"/>
          </p:nvPr>
        </p:nvSpPr>
        <p:spPr>
          <a:xfrm>
            <a:off x="295275" y="1633491"/>
            <a:ext cx="8524875" cy="4168822"/>
          </a:xfrm>
        </p:spPr>
        <p:txBody>
          <a:bodyPr/>
          <a:lstStyle/>
          <a:p>
            <a:r>
              <a:rPr lang="nl-BE" dirty="0" smtClean="0"/>
              <a:t>Het Belgische Hof van Cassatie had het wel heel gemakkelijk na </a:t>
            </a:r>
            <a:r>
              <a:rPr lang="nl-BE" i="1" dirty="0" smtClean="0"/>
              <a:t>Tilly </a:t>
            </a:r>
            <a:r>
              <a:rPr lang="nl-BE" i="1" dirty="0" err="1" smtClean="0"/>
              <a:t>Russ</a:t>
            </a:r>
            <a:r>
              <a:rPr lang="nl-BE" dirty="0" smtClean="0"/>
              <a:t>. Het Hof hoefde enkel (zeer summier) te beslissen dat de motivering van de bestreden beslissing van het Hof van Beroep te Antwerpen niet in overeenstemming was met de voorwaarden uitgewerkt in het arrest </a:t>
            </a:r>
            <a:r>
              <a:rPr lang="nl-BE" i="1" dirty="0" smtClean="0"/>
              <a:t>Tilly </a:t>
            </a:r>
            <a:r>
              <a:rPr lang="nl-BE" i="1" dirty="0" err="1" smtClean="0"/>
              <a:t>Russ</a:t>
            </a:r>
            <a:r>
              <a:rPr lang="nl-BE" dirty="0"/>
              <a:t> </a:t>
            </a:r>
            <a:r>
              <a:rPr lang="nl-BE" dirty="0" smtClean="0"/>
              <a:t>(Cass. (B) 25.1.1985).</a:t>
            </a:r>
          </a:p>
          <a:p>
            <a:r>
              <a:rPr lang="nl-BE" dirty="0" smtClean="0"/>
              <a:t>Het Hof bevestigde zijn stelling in 1987</a:t>
            </a:r>
            <a:r>
              <a:rPr lang="nl-BE" dirty="0" smtClean="0">
                <a:latin typeface="+mj-lt"/>
              </a:rPr>
              <a:t>: </a:t>
            </a:r>
            <a:r>
              <a:rPr lang="nl-BE" i="1" dirty="0" smtClean="0">
                <a:latin typeface="+mj-lt"/>
              </a:rPr>
              <a:t>“U</a:t>
            </a:r>
            <a:r>
              <a:rPr lang="en-GB" i="1" spc="-10" dirty="0" smtClean="0">
                <a:latin typeface="+mj-lt"/>
                <a:ea typeface="Calibri"/>
                <a:cs typeface="Baskerville Old Face"/>
              </a:rPr>
              <a:t>it </a:t>
            </a:r>
            <a:r>
              <a:rPr lang="en-GB" i="1" spc="-10" dirty="0" err="1">
                <a:latin typeface="+mj-lt"/>
                <a:ea typeface="Calibri"/>
                <a:cs typeface="Baskerville Old Face"/>
              </a:rPr>
              <a:t>artikel</a:t>
            </a:r>
            <a:r>
              <a:rPr lang="en-GB" i="1" spc="-10" dirty="0">
                <a:latin typeface="+mj-lt"/>
                <a:ea typeface="Calibri"/>
                <a:cs typeface="Baskerville Old Face"/>
              </a:rPr>
              <a:t> 91, A, §1, b </a:t>
            </a:r>
            <a:r>
              <a:rPr lang="en-GB" i="1" spc="-10" dirty="0" err="1">
                <a:latin typeface="+mj-lt"/>
                <a:ea typeface="Calibri"/>
                <a:cs typeface="Baskerville Old Face"/>
              </a:rPr>
              <a:t>blijkt</a:t>
            </a:r>
            <a:r>
              <a:rPr lang="en-GB" i="1" spc="-10" dirty="0">
                <a:latin typeface="+mj-lt"/>
                <a:ea typeface="Calibri"/>
                <a:cs typeface="Baskerville Old Face"/>
              </a:rPr>
              <a:t> </a:t>
            </a:r>
            <a:r>
              <a:rPr lang="en-GB" i="1" spc="-10" dirty="0" err="1">
                <a:latin typeface="+mj-lt"/>
                <a:ea typeface="Calibri"/>
                <a:cs typeface="Baskerville Old Face"/>
              </a:rPr>
              <a:t>dat</a:t>
            </a:r>
            <a:r>
              <a:rPr lang="en-GB" i="1" spc="-10" dirty="0">
                <a:latin typeface="+mj-lt"/>
                <a:ea typeface="Calibri"/>
                <a:cs typeface="Baskerville Old Face"/>
              </a:rPr>
              <a:t> de </a:t>
            </a:r>
            <a:r>
              <a:rPr lang="en-GB" i="1" spc="-10" dirty="0" err="1">
                <a:latin typeface="+mj-lt"/>
                <a:ea typeface="Calibri"/>
                <a:cs typeface="Baskerville Old Face"/>
              </a:rPr>
              <a:t>rechten</a:t>
            </a:r>
            <a:r>
              <a:rPr lang="en-GB" i="1" spc="-10" dirty="0">
                <a:latin typeface="+mj-lt"/>
                <a:ea typeface="Calibri"/>
                <a:cs typeface="Baskerville Old Face"/>
              </a:rPr>
              <a:t> en </a:t>
            </a:r>
            <a:r>
              <a:rPr lang="en-GB" i="1" spc="-10" dirty="0" err="1">
                <a:latin typeface="+mj-lt"/>
                <a:ea typeface="Calibri"/>
                <a:cs typeface="Baskerville Old Face"/>
              </a:rPr>
              <a:t>verplichtingen</a:t>
            </a:r>
            <a:r>
              <a:rPr lang="en-GB" i="1" spc="-10" dirty="0">
                <a:latin typeface="+mj-lt"/>
                <a:ea typeface="Calibri"/>
                <a:cs typeface="Baskerville Old Face"/>
              </a:rPr>
              <a:t> in de </a:t>
            </a:r>
            <a:r>
              <a:rPr lang="en-GB" i="1" spc="-10" dirty="0" err="1">
                <a:latin typeface="+mj-lt"/>
                <a:ea typeface="Calibri"/>
                <a:cs typeface="Baskerville Old Face"/>
              </a:rPr>
              <a:t>betrekkingen</a:t>
            </a:r>
            <a:r>
              <a:rPr lang="en-GB" i="1" spc="-10" dirty="0">
                <a:latin typeface="+mj-lt"/>
                <a:ea typeface="Calibri"/>
                <a:cs typeface="Baskerville Old Face"/>
              </a:rPr>
              <a:t> </a:t>
            </a:r>
            <a:r>
              <a:rPr lang="en-GB" i="1" spc="-10" dirty="0" err="1">
                <a:latin typeface="+mj-lt"/>
                <a:ea typeface="Calibri"/>
                <a:cs typeface="Baskerville Old Face"/>
              </a:rPr>
              <a:t>tussen</a:t>
            </a:r>
            <a:r>
              <a:rPr lang="en-GB" i="1" spc="-10" dirty="0">
                <a:latin typeface="+mj-lt"/>
                <a:ea typeface="Calibri"/>
                <a:cs typeface="Baskerville Old Face"/>
              </a:rPr>
              <a:t> de </a:t>
            </a:r>
            <a:r>
              <a:rPr lang="en-GB" i="1" spc="-10" dirty="0" err="1">
                <a:latin typeface="+mj-lt"/>
                <a:ea typeface="Calibri"/>
                <a:cs typeface="Baskerville Old Face"/>
              </a:rPr>
              <a:t>vervoerder</a:t>
            </a:r>
            <a:r>
              <a:rPr lang="en-GB" i="1" spc="-10" dirty="0">
                <a:latin typeface="+mj-lt"/>
                <a:ea typeface="Calibri"/>
                <a:cs typeface="Baskerville Old Face"/>
              </a:rPr>
              <a:t> en de </a:t>
            </a:r>
            <a:r>
              <a:rPr lang="en-GB" i="1" spc="-10" dirty="0" err="1">
                <a:latin typeface="+mj-lt"/>
                <a:ea typeface="Calibri"/>
                <a:cs typeface="Baskerville Old Face"/>
              </a:rPr>
              <a:t>derde</a:t>
            </a:r>
            <a:r>
              <a:rPr lang="en-GB" i="1" spc="-10" dirty="0">
                <a:latin typeface="+mj-lt"/>
                <a:ea typeface="Calibri"/>
                <a:cs typeface="Baskerville Old Face"/>
              </a:rPr>
              <a:t> </a:t>
            </a:r>
            <a:r>
              <a:rPr lang="en-GB" i="1" spc="-10" dirty="0" err="1">
                <a:latin typeface="+mj-lt"/>
                <a:ea typeface="Calibri"/>
                <a:cs typeface="Baskerville Old Face"/>
              </a:rPr>
              <a:t>cognossmentshouder</a:t>
            </a:r>
            <a:r>
              <a:rPr lang="en-GB" i="1" spc="-10" dirty="0">
                <a:latin typeface="+mj-lt"/>
                <a:ea typeface="Calibri"/>
                <a:cs typeface="Baskerville Old Face"/>
              </a:rPr>
              <a:t> </a:t>
            </a:r>
            <a:r>
              <a:rPr lang="en-GB" i="1" spc="-10" dirty="0" err="1">
                <a:latin typeface="+mj-lt"/>
                <a:ea typeface="Calibri"/>
                <a:cs typeface="Baskerville Old Face"/>
              </a:rPr>
              <a:t>bepaald</a:t>
            </a:r>
            <a:r>
              <a:rPr lang="en-GB" i="1" spc="-10" dirty="0">
                <a:latin typeface="+mj-lt"/>
                <a:ea typeface="Calibri"/>
                <a:cs typeface="Baskerville Old Face"/>
              </a:rPr>
              <a:t> </a:t>
            </a:r>
            <a:r>
              <a:rPr lang="en-GB" i="1" spc="-10" dirty="0" err="1">
                <a:latin typeface="+mj-lt"/>
                <a:ea typeface="Calibri"/>
                <a:cs typeface="Baskerville Old Face"/>
              </a:rPr>
              <a:t>worden</a:t>
            </a:r>
            <a:r>
              <a:rPr lang="en-GB" i="1" spc="-10" dirty="0">
                <a:latin typeface="+mj-lt"/>
                <a:ea typeface="Calibri"/>
                <a:cs typeface="Baskerville Old Face"/>
              </a:rPr>
              <a:t>, </a:t>
            </a:r>
            <a:r>
              <a:rPr lang="en-GB" i="1" spc="-10" dirty="0" err="1">
                <a:latin typeface="+mj-lt"/>
                <a:ea typeface="Calibri"/>
                <a:cs typeface="Baskerville Old Face"/>
              </a:rPr>
              <a:t>niet</a:t>
            </a:r>
            <a:r>
              <a:rPr lang="en-GB" i="1" spc="-10" dirty="0">
                <a:latin typeface="+mj-lt"/>
                <a:ea typeface="Calibri"/>
                <a:cs typeface="Baskerville Old Face"/>
              </a:rPr>
              <a:t> door de </a:t>
            </a:r>
            <a:r>
              <a:rPr lang="en-GB" i="1" spc="-10" dirty="0" err="1">
                <a:latin typeface="+mj-lt"/>
                <a:ea typeface="Calibri"/>
                <a:cs typeface="Baskerville Old Face"/>
              </a:rPr>
              <a:t>verhoudingen</a:t>
            </a:r>
            <a:r>
              <a:rPr lang="en-GB" i="1" spc="-10" dirty="0">
                <a:latin typeface="+mj-lt"/>
                <a:ea typeface="Calibri"/>
                <a:cs typeface="Baskerville Old Face"/>
              </a:rPr>
              <a:t> die </a:t>
            </a:r>
            <a:r>
              <a:rPr lang="en-GB" i="1" spc="-10" dirty="0" err="1">
                <a:latin typeface="+mj-lt"/>
                <a:ea typeface="Calibri"/>
                <a:cs typeface="Baskerville Old Face"/>
              </a:rPr>
              <a:t>tussen</a:t>
            </a:r>
            <a:r>
              <a:rPr lang="en-GB" i="1" spc="-10" dirty="0">
                <a:latin typeface="+mj-lt"/>
                <a:ea typeface="Calibri"/>
                <a:cs typeface="Baskerville Old Face"/>
              </a:rPr>
              <a:t> de </a:t>
            </a:r>
            <a:r>
              <a:rPr lang="en-GB" i="1" spc="-10" dirty="0" err="1">
                <a:latin typeface="+mj-lt"/>
                <a:ea typeface="Calibri"/>
                <a:cs typeface="Baskerville Old Face"/>
              </a:rPr>
              <a:t>inlader</a:t>
            </a:r>
            <a:r>
              <a:rPr lang="en-GB" i="1" spc="-10" dirty="0">
                <a:latin typeface="+mj-lt"/>
                <a:ea typeface="Calibri"/>
                <a:cs typeface="Baskerville Old Face"/>
              </a:rPr>
              <a:t> en de </a:t>
            </a:r>
            <a:r>
              <a:rPr lang="en-GB" i="1" spc="-10" dirty="0" err="1">
                <a:latin typeface="+mj-lt"/>
                <a:ea typeface="Calibri"/>
                <a:cs typeface="Baskerville Old Face"/>
              </a:rPr>
              <a:t>vervoerder</a:t>
            </a:r>
            <a:r>
              <a:rPr lang="en-GB" i="1" spc="-10" dirty="0">
                <a:latin typeface="+mj-lt"/>
                <a:ea typeface="Calibri"/>
                <a:cs typeface="Baskerville Old Face"/>
              </a:rPr>
              <a:t> </a:t>
            </a:r>
            <a:r>
              <a:rPr lang="en-GB" i="1" spc="-10" dirty="0" err="1">
                <a:latin typeface="+mj-lt"/>
                <a:ea typeface="Calibri"/>
                <a:cs typeface="Baskerville Old Face"/>
              </a:rPr>
              <a:t>bestaan</a:t>
            </a:r>
            <a:r>
              <a:rPr lang="en-GB" i="1" spc="-10" dirty="0">
                <a:latin typeface="+mj-lt"/>
                <a:ea typeface="Calibri"/>
                <a:cs typeface="Baskerville Old Face"/>
              </a:rPr>
              <a:t>, maar door de </a:t>
            </a:r>
            <a:r>
              <a:rPr lang="en-GB" i="1" spc="-10" dirty="0" err="1">
                <a:latin typeface="+mj-lt"/>
                <a:ea typeface="Calibri"/>
                <a:cs typeface="Baskerville Old Face"/>
              </a:rPr>
              <a:t>bepalingen</a:t>
            </a:r>
            <a:r>
              <a:rPr lang="en-GB" i="1" spc="-10" dirty="0">
                <a:latin typeface="+mj-lt"/>
                <a:ea typeface="Calibri"/>
                <a:cs typeface="Baskerville Old Face"/>
              </a:rPr>
              <a:t> van het </a:t>
            </a:r>
            <a:r>
              <a:rPr lang="en-GB" i="1" spc="-10" dirty="0" err="1">
                <a:latin typeface="+mj-lt"/>
                <a:ea typeface="Calibri"/>
                <a:cs typeface="Baskerville Old Face"/>
              </a:rPr>
              <a:t>cognossement</a:t>
            </a:r>
            <a:r>
              <a:rPr lang="en-GB" i="1" spc="-10" dirty="0">
                <a:latin typeface="+mj-lt"/>
                <a:ea typeface="Calibri"/>
                <a:cs typeface="Baskerville Old Face"/>
              </a:rPr>
              <a:t> </a:t>
            </a:r>
            <a:r>
              <a:rPr lang="en-GB" i="1" spc="-10" dirty="0" err="1">
                <a:latin typeface="+mj-lt"/>
                <a:ea typeface="Calibri"/>
                <a:cs typeface="Baskerville Old Face"/>
              </a:rPr>
              <a:t>zelf</a:t>
            </a:r>
            <a:r>
              <a:rPr lang="en-GB" i="1" spc="-10" dirty="0">
                <a:latin typeface="+mj-lt"/>
                <a:ea typeface="Calibri"/>
                <a:cs typeface="Baskerville Old Face"/>
              </a:rPr>
              <a:t>; </a:t>
            </a:r>
            <a:r>
              <a:rPr lang="en-GB" i="1" spc="-10" dirty="0" err="1" smtClean="0">
                <a:latin typeface="+mj-lt"/>
                <a:ea typeface="Calibri"/>
                <a:cs typeface="Baskerville Old Face"/>
              </a:rPr>
              <a:t>daar</a:t>
            </a:r>
            <a:r>
              <a:rPr lang="en-GB" i="1" spc="-10" dirty="0" smtClean="0">
                <a:latin typeface="+mj-lt"/>
                <a:ea typeface="Calibri"/>
                <a:cs typeface="Baskerville Old Face"/>
              </a:rPr>
              <a:t> </a:t>
            </a:r>
            <a:r>
              <a:rPr lang="en-GB" i="1" spc="-10" dirty="0">
                <a:latin typeface="+mj-lt"/>
                <a:ea typeface="Calibri"/>
                <a:cs typeface="Baskerville Old Face"/>
              </a:rPr>
              <a:t>de </a:t>
            </a:r>
            <a:r>
              <a:rPr lang="en-GB" i="1" spc="-10" dirty="0" err="1">
                <a:latin typeface="+mj-lt"/>
                <a:ea typeface="Calibri"/>
                <a:cs typeface="Baskerville Old Face"/>
              </a:rPr>
              <a:t>rechten</a:t>
            </a:r>
            <a:r>
              <a:rPr lang="en-GB" i="1" spc="-10" dirty="0">
                <a:latin typeface="+mj-lt"/>
                <a:ea typeface="Calibri"/>
                <a:cs typeface="Baskerville Old Face"/>
              </a:rPr>
              <a:t> en </a:t>
            </a:r>
            <a:r>
              <a:rPr lang="en-GB" i="1" spc="-10" dirty="0" err="1">
                <a:latin typeface="+mj-lt"/>
                <a:ea typeface="Calibri"/>
                <a:cs typeface="Baskerville Old Face"/>
              </a:rPr>
              <a:t>verplichtingen</a:t>
            </a:r>
            <a:r>
              <a:rPr lang="en-GB" i="1" spc="-10" dirty="0">
                <a:latin typeface="+mj-lt"/>
                <a:ea typeface="Calibri"/>
                <a:cs typeface="Baskerville Old Face"/>
              </a:rPr>
              <a:t> van de </a:t>
            </a:r>
            <a:r>
              <a:rPr lang="en-GB" i="1" spc="-10" dirty="0" err="1">
                <a:latin typeface="+mj-lt"/>
                <a:ea typeface="Calibri"/>
                <a:cs typeface="Baskerville Old Face"/>
              </a:rPr>
              <a:t>derde</a:t>
            </a:r>
            <a:r>
              <a:rPr lang="en-GB" i="1" spc="-10" dirty="0">
                <a:latin typeface="+mj-lt"/>
                <a:ea typeface="Calibri"/>
                <a:cs typeface="Baskerville Old Face"/>
              </a:rPr>
              <a:t> </a:t>
            </a:r>
            <a:r>
              <a:rPr lang="en-GB" i="1" spc="-10" dirty="0" err="1">
                <a:latin typeface="+mj-lt"/>
                <a:ea typeface="Calibri"/>
                <a:cs typeface="Baskerville Old Face"/>
              </a:rPr>
              <a:t>houder</a:t>
            </a:r>
            <a:r>
              <a:rPr lang="en-GB" i="1" spc="-10" dirty="0">
                <a:latin typeface="+mj-lt"/>
                <a:ea typeface="Calibri"/>
                <a:cs typeface="Baskerville Old Face"/>
              </a:rPr>
              <a:t> </a:t>
            </a:r>
            <a:r>
              <a:rPr lang="en-GB" i="1" spc="-10" dirty="0" err="1">
                <a:latin typeface="+mj-lt"/>
                <a:ea typeface="Calibri"/>
                <a:cs typeface="Baskerville Old Face"/>
              </a:rPr>
              <a:t>tegenover</a:t>
            </a:r>
            <a:r>
              <a:rPr lang="en-GB" i="1" spc="-10" dirty="0">
                <a:latin typeface="+mj-lt"/>
                <a:ea typeface="Calibri"/>
                <a:cs typeface="Baskerville Old Face"/>
              </a:rPr>
              <a:t> de </a:t>
            </a:r>
            <a:r>
              <a:rPr lang="en-GB" i="1" spc="-10" dirty="0" err="1">
                <a:latin typeface="+mj-lt"/>
                <a:ea typeface="Calibri"/>
                <a:cs typeface="Baskerville Old Face"/>
              </a:rPr>
              <a:t>vervoerder</a:t>
            </a:r>
            <a:r>
              <a:rPr lang="en-GB" i="1" spc="-10" dirty="0">
                <a:latin typeface="+mj-lt"/>
                <a:ea typeface="Calibri"/>
                <a:cs typeface="Baskerville Old Face"/>
              </a:rPr>
              <a:t> </a:t>
            </a:r>
            <a:r>
              <a:rPr lang="en-GB" i="1" spc="-10" dirty="0" err="1">
                <a:latin typeface="+mj-lt"/>
                <a:ea typeface="Calibri"/>
                <a:cs typeface="Baskerville Old Face"/>
              </a:rPr>
              <a:t>aldus</a:t>
            </a:r>
            <a:r>
              <a:rPr lang="en-GB" i="1" spc="-10" dirty="0">
                <a:latin typeface="+mj-lt"/>
                <a:ea typeface="Calibri"/>
                <a:cs typeface="Baskerville Old Face"/>
              </a:rPr>
              <a:t> </a:t>
            </a:r>
            <a:r>
              <a:rPr lang="en-GB" i="1" spc="-10" dirty="0" err="1">
                <a:latin typeface="+mj-lt"/>
                <a:ea typeface="Calibri"/>
                <a:cs typeface="Baskerville Old Face"/>
              </a:rPr>
              <a:t>zelfstandig</a:t>
            </a:r>
            <a:r>
              <a:rPr lang="en-GB" i="1" spc="-10" dirty="0">
                <a:latin typeface="+mj-lt"/>
                <a:ea typeface="Calibri"/>
                <a:cs typeface="Baskerville Old Face"/>
              </a:rPr>
              <a:t> in het </a:t>
            </a:r>
            <a:r>
              <a:rPr lang="en-GB" i="1" spc="-10" dirty="0" err="1">
                <a:latin typeface="+mj-lt"/>
                <a:ea typeface="Calibri"/>
                <a:cs typeface="Baskerville Old Face"/>
              </a:rPr>
              <a:t>cognossement</a:t>
            </a:r>
            <a:r>
              <a:rPr lang="en-GB" i="1" spc="-10" dirty="0">
                <a:latin typeface="+mj-lt"/>
                <a:ea typeface="Calibri"/>
                <a:cs typeface="Baskerville Old Face"/>
              </a:rPr>
              <a:t> </a:t>
            </a:r>
            <a:r>
              <a:rPr lang="en-GB" i="1" spc="-10" dirty="0" err="1">
                <a:latin typeface="+mj-lt"/>
                <a:ea typeface="Calibri"/>
                <a:cs typeface="Baskerville Old Face"/>
              </a:rPr>
              <a:t>worden</a:t>
            </a:r>
            <a:r>
              <a:rPr lang="en-GB" i="1" spc="-10" dirty="0">
                <a:latin typeface="+mj-lt"/>
                <a:ea typeface="Calibri"/>
                <a:cs typeface="Baskerville Old Face"/>
              </a:rPr>
              <a:t> </a:t>
            </a:r>
            <a:r>
              <a:rPr lang="en-GB" i="1" spc="-10" dirty="0" err="1">
                <a:latin typeface="+mj-lt"/>
                <a:ea typeface="Calibri"/>
                <a:cs typeface="Baskerville Old Face"/>
              </a:rPr>
              <a:t>geregeld</a:t>
            </a:r>
            <a:r>
              <a:rPr lang="en-GB" i="1" spc="-10" dirty="0">
                <a:latin typeface="+mj-lt"/>
                <a:ea typeface="Calibri"/>
                <a:cs typeface="Baskerville Old Face"/>
              </a:rPr>
              <a:t>, </a:t>
            </a:r>
            <a:r>
              <a:rPr lang="en-GB" i="1" spc="-10" dirty="0" err="1" smtClean="0">
                <a:latin typeface="+mj-lt"/>
                <a:ea typeface="Calibri"/>
                <a:cs typeface="Baskerville Old Face"/>
              </a:rPr>
              <a:t>kan</a:t>
            </a:r>
            <a:r>
              <a:rPr lang="en-GB" i="1" spc="-10" dirty="0" smtClean="0">
                <a:latin typeface="+mj-lt"/>
                <a:ea typeface="Calibri"/>
                <a:cs typeface="Baskerville Old Face"/>
              </a:rPr>
              <a:t> </a:t>
            </a:r>
            <a:r>
              <a:rPr lang="en-GB" i="1" spc="-10" dirty="0" err="1" smtClean="0">
                <a:latin typeface="+mj-lt"/>
                <a:ea typeface="Calibri"/>
                <a:cs typeface="Baskerville Old Face"/>
              </a:rPr>
              <a:t>niet</a:t>
            </a:r>
            <a:r>
              <a:rPr lang="en-GB" i="1" spc="-10" dirty="0" smtClean="0">
                <a:latin typeface="+mj-lt"/>
                <a:ea typeface="Calibri"/>
                <a:cs typeface="Baskerville Old Face"/>
              </a:rPr>
              <a:t> </a:t>
            </a:r>
            <a:r>
              <a:rPr lang="en-GB" i="1" spc="-10" dirty="0" err="1" smtClean="0">
                <a:latin typeface="+mj-lt"/>
                <a:ea typeface="Calibri"/>
                <a:cs typeface="Baskerville Old Face"/>
              </a:rPr>
              <a:t>worden</a:t>
            </a:r>
            <a:r>
              <a:rPr lang="en-GB" i="1" spc="-10" dirty="0" smtClean="0">
                <a:latin typeface="+mj-lt"/>
                <a:ea typeface="Calibri"/>
                <a:cs typeface="Baskerville Old Face"/>
              </a:rPr>
              <a:t> </a:t>
            </a:r>
            <a:r>
              <a:rPr lang="en-GB" i="1" spc="-10" dirty="0" err="1">
                <a:latin typeface="+mj-lt"/>
                <a:ea typeface="Calibri"/>
                <a:cs typeface="Baskerville Old Face"/>
              </a:rPr>
              <a:t>gezegd</a:t>
            </a:r>
            <a:r>
              <a:rPr lang="en-GB" i="1" spc="-10" dirty="0">
                <a:latin typeface="+mj-lt"/>
                <a:ea typeface="Calibri"/>
                <a:cs typeface="Baskerville Old Face"/>
              </a:rPr>
              <a:t> </a:t>
            </a:r>
            <a:r>
              <a:rPr lang="en-GB" i="1" spc="-10" dirty="0" err="1">
                <a:latin typeface="+mj-lt"/>
                <a:ea typeface="Calibri"/>
                <a:cs typeface="Baskerville Old Face"/>
              </a:rPr>
              <a:t>dat</a:t>
            </a:r>
            <a:r>
              <a:rPr lang="en-GB" i="1" spc="-10" dirty="0">
                <a:latin typeface="+mj-lt"/>
                <a:ea typeface="Calibri"/>
                <a:cs typeface="Baskerville Old Face"/>
              </a:rPr>
              <a:t> de </a:t>
            </a:r>
            <a:r>
              <a:rPr lang="en-GB" i="1" spc="-10" dirty="0" err="1">
                <a:latin typeface="+mj-lt"/>
                <a:ea typeface="Calibri"/>
                <a:cs typeface="Baskerville Old Face"/>
              </a:rPr>
              <a:t>derde</a:t>
            </a:r>
            <a:r>
              <a:rPr lang="en-GB" i="1" spc="-10" dirty="0">
                <a:latin typeface="+mj-lt"/>
                <a:ea typeface="Calibri"/>
                <a:cs typeface="Baskerville Old Face"/>
              </a:rPr>
              <a:t> </a:t>
            </a:r>
            <a:r>
              <a:rPr lang="en-GB" i="1" spc="-10" dirty="0" err="1">
                <a:latin typeface="+mj-lt"/>
                <a:ea typeface="Calibri"/>
                <a:cs typeface="Baskerville Old Face"/>
              </a:rPr>
              <a:t>houder</a:t>
            </a:r>
            <a:r>
              <a:rPr lang="en-GB" i="1" spc="-10" dirty="0">
                <a:latin typeface="+mj-lt"/>
                <a:ea typeface="Calibri"/>
                <a:cs typeface="Baskerville Old Face"/>
              </a:rPr>
              <a:t> </a:t>
            </a:r>
            <a:r>
              <a:rPr lang="en-GB" i="1" spc="-10" dirty="0" err="1">
                <a:latin typeface="+mj-lt"/>
                <a:ea typeface="Calibri"/>
                <a:cs typeface="Baskerville Old Face"/>
              </a:rPr>
              <a:t>bij</a:t>
            </a:r>
            <a:r>
              <a:rPr lang="en-GB" i="1" spc="-10" dirty="0">
                <a:latin typeface="+mj-lt"/>
                <a:ea typeface="Calibri"/>
                <a:cs typeface="Baskerville Old Face"/>
              </a:rPr>
              <a:t> de </a:t>
            </a:r>
            <a:r>
              <a:rPr lang="en-GB" i="1" spc="-10" dirty="0" err="1">
                <a:latin typeface="+mj-lt"/>
                <a:ea typeface="Calibri"/>
                <a:cs typeface="Baskerville Old Face"/>
              </a:rPr>
              <a:t>verkrijging</a:t>
            </a:r>
            <a:r>
              <a:rPr lang="en-GB" i="1" spc="-10" dirty="0">
                <a:latin typeface="+mj-lt"/>
                <a:ea typeface="Calibri"/>
                <a:cs typeface="Baskerville Old Face"/>
              </a:rPr>
              <a:t> van het </a:t>
            </a:r>
            <a:r>
              <a:rPr lang="en-GB" i="1" spc="-10" dirty="0" err="1">
                <a:latin typeface="+mj-lt"/>
                <a:ea typeface="Calibri"/>
                <a:cs typeface="Baskerville Old Face"/>
              </a:rPr>
              <a:t>cognossement</a:t>
            </a:r>
            <a:r>
              <a:rPr lang="en-GB" i="1" spc="-10" dirty="0">
                <a:latin typeface="+mj-lt"/>
                <a:ea typeface="Calibri"/>
                <a:cs typeface="Baskerville Old Face"/>
              </a:rPr>
              <a:t> de </a:t>
            </a:r>
            <a:r>
              <a:rPr lang="en-GB" i="1" spc="-10" dirty="0" err="1">
                <a:latin typeface="+mj-lt"/>
                <a:ea typeface="Calibri"/>
                <a:cs typeface="Baskerville Old Face"/>
              </a:rPr>
              <a:t>inlader</a:t>
            </a:r>
            <a:r>
              <a:rPr lang="en-GB" i="1" spc="-10" dirty="0">
                <a:latin typeface="+mj-lt"/>
                <a:ea typeface="Calibri"/>
                <a:cs typeface="Baskerville Old Face"/>
              </a:rPr>
              <a:t> in </a:t>
            </a:r>
            <a:r>
              <a:rPr lang="en-GB" i="1" spc="-10" dirty="0" err="1">
                <a:latin typeface="+mj-lt"/>
                <a:ea typeface="Calibri"/>
                <a:cs typeface="Baskerville Old Face"/>
              </a:rPr>
              <a:t>diens</a:t>
            </a:r>
            <a:r>
              <a:rPr lang="en-GB" i="1" spc="-10" dirty="0">
                <a:latin typeface="+mj-lt"/>
                <a:ea typeface="Calibri"/>
                <a:cs typeface="Baskerville Old Face"/>
              </a:rPr>
              <a:t> </a:t>
            </a:r>
            <a:r>
              <a:rPr lang="en-GB" i="1" spc="-10" dirty="0" err="1">
                <a:latin typeface="+mj-lt"/>
                <a:ea typeface="Calibri"/>
                <a:cs typeface="Baskerville Old Face"/>
              </a:rPr>
              <a:t>rechten</a:t>
            </a:r>
            <a:r>
              <a:rPr lang="en-GB" i="1" spc="-10" dirty="0">
                <a:latin typeface="+mj-lt"/>
                <a:ea typeface="Calibri"/>
                <a:cs typeface="Baskerville Old Face"/>
              </a:rPr>
              <a:t> en </a:t>
            </a:r>
            <a:r>
              <a:rPr lang="en-GB" i="1" spc="-10" dirty="0" err="1">
                <a:latin typeface="+mj-lt"/>
                <a:ea typeface="Calibri"/>
                <a:cs typeface="Baskerville Old Face"/>
              </a:rPr>
              <a:t>verplichtingen</a:t>
            </a:r>
            <a:r>
              <a:rPr lang="en-GB" i="1" spc="-10" dirty="0">
                <a:latin typeface="+mj-lt"/>
                <a:ea typeface="Calibri"/>
                <a:cs typeface="Baskerville Old Face"/>
              </a:rPr>
              <a:t> is </a:t>
            </a:r>
            <a:r>
              <a:rPr lang="en-GB" i="1" spc="-10" dirty="0" err="1" smtClean="0">
                <a:latin typeface="+mj-lt"/>
                <a:ea typeface="Calibri"/>
                <a:cs typeface="Baskerville Old Face"/>
              </a:rPr>
              <a:t>opgevolgd</a:t>
            </a:r>
            <a:r>
              <a:rPr lang="en-GB" i="1" spc="-10" dirty="0" smtClean="0">
                <a:latin typeface="+mj-lt"/>
                <a:ea typeface="Calibri"/>
                <a:cs typeface="Baskerville Old Face"/>
              </a:rPr>
              <a:t>”  </a:t>
            </a:r>
            <a:r>
              <a:rPr lang="en-GB" spc="-10" dirty="0" smtClean="0">
                <a:latin typeface="+mj-lt"/>
                <a:ea typeface="Calibri"/>
                <a:cs typeface="Baskerville Old Face"/>
              </a:rPr>
              <a:t>(Cass (B) 18.9.1987).</a:t>
            </a:r>
            <a:endParaRPr lang="nl-BE" dirty="0" smtClean="0">
              <a:latin typeface="+mj-lt"/>
            </a:endParaRPr>
          </a:p>
        </p:txBody>
      </p:sp>
    </p:spTree>
    <p:extLst>
      <p:ext uri="{BB962C8B-B14F-4D97-AF65-F5344CB8AC3E}">
        <p14:creationId xmlns:p14="http://schemas.microsoft.com/office/powerpoint/2010/main" val="4083140706"/>
      </p:ext>
    </p:extLst>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fontScheme name="Standarddesign">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2908</TotalTime>
  <Words>1973</Words>
  <Application>Microsoft Office PowerPoint</Application>
  <PresentationFormat>Diavoorstelling (4:3)</PresentationFormat>
  <Paragraphs>99</Paragraphs>
  <Slides>16</Slides>
  <Notes>1</Notes>
  <HiddenSlides>0</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Standarddesign</vt:lpstr>
      <vt:lpstr>Jurisdictiebedingen in contracten voor internationaal zeevervoer naar Belgisch en Frans recht</vt:lpstr>
      <vt:lpstr>RELEVANTE REGELS</vt:lpstr>
      <vt:lpstr>EXCLUSIEVE RECHTSMACHT: PRO</vt:lpstr>
      <vt:lpstr>EXCLUSIEVE RECHTSMACHT: CONTRA</vt:lpstr>
      <vt:lpstr>PROROGATIE VAN RECHTSMACHT</vt:lpstr>
      <vt:lpstr>ENKELE (VOORZICHTIGE) PREMISSEN - 1</vt:lpstr>
      <vt:lpstr>ENKELE (VOORZICHTIGE) PREMISSEN - 2</vt:lpstr>
      <vt:lpstr>DERDE HOUDER VAN EEN COGNOSSEMENT</vt:lpstr>
      <vt:lpstr>DERDE HOUDER – BELGIË – INDIRECTE BINDING?</vt:lpstr>
      <vt:lpstr>DERDE HOUDER – BELGIË – DIRECTE BINDING?</vt:lpstr>
      <vt:lpstr>DERDE HOUDER – FRANKRIJK – INDIRECTE BINDING</vt:lpstr>
      <vt:lpstr>DERDE HOUDER – FRANKRIJK – DIRECTE BINDING</vt:lpstr>
      <vt:lpstr>BELGIË – FRANKRIJK </vt:lpstr>
      <vt:lpstr>BELGISCH RECHT – MAAR WAARDEPAPIER?</vt:lpstr>
      <vt:lpstr>VERRIJZENIS VAN EEN OUD ARGUMENT?</vt:lpstr>
      <vt:lpstr>ZIJN DE ROTTERDAM RULES DE TOEKOMST?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Ralph</dc:creator>
  <dc:description>PresentationLoad.com</dc:description>
  <cp:lastModifiedBy>Ralph DE WIT</cp:lastModifiedBy>
  <cp:revision>148</cp:revision>
  <dcterms:created xsi:type="dcterms:W3CDTF">2007-11-27T23:54:21Z</dcterms:created>
  <dcterms:modified xsi:type="dcterms:W3CDTF">2016-04-08T02:34:04Z</dcterms:modified>
</cp:coreProperties>
</file>