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2" r:id="rId10"/>
    <p:sldId id="263" r:id="rId11"/>
  </p:sldIdLst>
  <p:sldSz cx="9144000" cy="5143500" type="screen16x9"/>
  <p:notesSz cx="6669088" cy="97758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580"/>
    <a:srgbClr val="FFCC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-71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3512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643517"/>
            <a:ext cx="4890665" cy="439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7034"/>
            <a:ext cx="2889938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287034"/>
            <a:ext cx="2889938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1C9728-30CC-49E4-A124-A81AB2AB7C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5134" name="Picture 14" descr="P:\Logo\Black And White\PNG Files\JD Big 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4386263"/>
            <a:ext cx="1123950" cy="582216"/>
          </a:xfrm>
          <a:prstGeom prst="rect">
            <a:avLst/>
          </a:prstGeom>
          <a:noFill/>
        </p:spPr>
      </p:pic>
      <p:sp>
        <p:nvSpPr>
          <p:cNvPr id="5135" name="Rectangle 1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343DDB9-FB8B-4E32-B96D-75E6D0A044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13B93-7916-4B85-BC11-FC28120120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17F39-46B0-4311-9928-E6112591AA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5DBE3-38CD-4E84-A35B-E800258BA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38D2A-14FB-4097-9A0C-CA97F4CCAA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B2811-7687-46A4-8B0F-4CF703E1FC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89323-5475-4549-98BE-513CA47C4F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DC210-1DAA-487F-B7BE-89E05960CD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AA4B0-40CA-43A8-BFF0-894816C433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A730E-C4E7-41C5-B411-3DAE57F33E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516CE-4D98-4DA1-89F0-3128A5B47A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580">
                <a:gamma/>
                <a:shade val="46275"/>
                <a:invGamma/>
              </a:srgbClr>
            </a:gs>
            <a:gs pos="100000">
              <a:srgbClr val="00358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P:\Logo\Black And White\PNG Files\JD Big WHIT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15250" y="4386263"/>
            <a:ext cx="1123950" cy="582216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4686300"/>
            <a:ext cx="1828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4686300"/>
            <a:ext cx="1752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4800" y="4686300"/>
            <a:ext cx="914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01428CBD-FCBB-4F37-95BA-EC79131891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CC00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BAE4CEA-3375-4A8F-B454-DF4891C0A61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IPR</a:t>
            </a:r>
            <a:r>
              <a:rPr lang="nl-NL" dirty="0" smtClean="0"/>
              <a:t>, </a:t>
            </a:r>
            <a:r>
              <a:rPr lang="nl-NL" dirty="0" err="1" smtClean="0"/>
              <a:t>EPR</a:t>
            </a:r>
            <a:r>
              <a:rPr lang="nl-NL" dirty="0" smtClean="0"/>
              <a:t>, </a:t>
            </a:r>
            <a:r>
              <a:rPr lang="nl-NL" dirty="0" smtClean="0"/>
              <a:t>buitenlands </a:t>
            </a:r>
            <a:r>
              <a:rPr lang="nl-NL" dirty="0" smtClean="0"/>
              <a:t>recht,</a:t>
            </a:r>
            <a:br>
              <a:rPr lang="nl-NL" dirty="0" smtClean="0"/>
            </a:br>
            <a:r>
              <a:rPr lang="nl-NL" dirty="0" smtClean="0"/>
              <a:t>25 jaar</a:t>
            </a:r>
            <a:r>
              <a:rPr lang="nl-NL" dirty="0" smtClean="0"/>
              <a:t> </a:t>
            </a:r>
            <a:r>
              <a:rPr lang="nl-NL" dirty="0" smtClean="0"/>
              <a:t>Hoge Raad 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i="1" dirty="0" smtClean="0"/>
              <a:t>Een zoektocht naar hoofdlijnen</a:t>
            </a:r>
            <a:endParaRPr lang="nl-NL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HR vaart consistente, liberale en verdedigbare koers</a:t>
            </a:r>
          </a:p>
          <a:p>
            <a:r>
              <a:rPr lang="nl-NL" sz="2400" dirty="0" smtClean="0"/>
              <a:t>Nederland biedt geen herkansing</a:t>
            </a:r>
          </a:p>
          <a:p>
            <a:r>
              <a:rPr lang="nl-NL" sz="2400" dirty="0" smtClean="0"/>
              <a:t>Art. 79 </a:t>
            </a:r>
            <a:r>
              <a:rPr lang="nl-NL" sz="2400" dirty="0" err="1" smtClean="0"/>
              <a:t>RO</a:t>
            </a:r>
            <a:endParaRPr lang="nl-NL" sz="2400" dirty="0" smtClean="0"/>
          </a:p>
          <a:p>
            <a:r>
              <a:rPr lang="nl-NL" sz="2400" dirty="0" smtClean="0"/>
              <a:t>Bij de fundamenten van de koers van de HR zijn in toenemende mate vraagtekens te stellen</a:t>
            </a:r>
          </a:p>
          <a:p>
            <a:r>
              <a:rPr lang="nl-NL" sz="2400" dirty="0" smtClean="0"/>
              <a:t>Stelling: de </a:t>
            </a:r>
            <a:r>
              <a:rPr lang="nl-NL" sz="2400" dirty="0" err="1" smtClean="0"/>
              <a:t>rechtsbeschermingsfunctie</a:t>
            </a:r>
            <a:r>
              <a:rPr lang="nl-NL" sz="2400" dirty="0" smtClean="0"/>
              <a:t> van de HR bij </a:t>
            </a:r>
            <a:r>
              <a:rPr lang="nl-NL" sz="2400" dirty="0" err="1" smtClean="0"/>
              <a:t>IPR</a:t>
            </a:r>
            <a:r>
              <a:rPr lang="nl-NL" sz="2400" dirty="0" smtClean="0"/>
              <a:t> en in internationale zaken is te ver buiten beeld geraakt</a:t>
            </a:r>
            <a:endParaRPr lang="nl-NL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verjaardag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29612"/>
            <a:ext cx="7772400" cy="3348372"/>
          </a:xfrm>
        </p:spPr>
        <p:txBody>
          <a:bodyPr/>
          <a:lstStyle/>
          <a:p>
            <a:r>
              <a:rPr lang="nl-NL" sz="2000" dirty="0" smtClean="0"/>
              <a:t>Rechtvaardigt een terugblik en roept de vraag op naar de belangrijkste ontwikkelingen en kenschetsen</a:t>
            </a:r>
          </a:p>
          <a:p>
            <a:r>
              <a:rPr lang="nl-NL" sz="2000" dirty="0" smtClean="0"/>
              <a:t>Persoonlijke </a:t>
            </a:r>
            <a:r>
              <a:rPr lang="nl-NL" sz="2000" dirty="0" smtClean="0"/>
              <a:t>keuzes</a:t>
            </a:r>
          </a:p>
          <a:p>
            <a:r>
              <a:rPr lang="nl-NL" sz="2000" dirty="0" smtClean="0"/>
              <a:t>Veel te breed palet</a:t>
            </a:r>
            <a:endParaRPr lang="nl-NL" sz="2000" dirty="0" smtClean="0"/>
          </a:p>
          <a:p>
            <a:r>
              <a:rPr lang="nl-NL" sz="2000" dirty="0" smtClean="0"/>
              <a:t>Wat zijn de hoofdlijnen?</a:t>
            </a:r>
          </a:p>
          <a:p>
            <a:r>
              <a:rPr lang="nl-NL" sz="2000" dirty="0" smtClean="0"/>
              <a:t>Zijn die duurzaam in het licht van:</a:t>
            </a:r>
          </a:p>
          <a:p>
            <a:pPr lvl="1"/>
            <a:r>
              <a:rPr lang="nl-NL" sz="2000" dirty="0" smtClean="0"/>
              <a:t>d</a:t>
            </a:r>
            <a:r>
              <a:rPr lang="nl-NL" sz="2000" dirty="0" smtClean="0"/>
              <a:t>e </a:t>
            </a:r>
            <a:r>
              <a:rPr lang="nl-NL" sz="2000" dirty="0" err="1" smtClean="0"/>
              <a:t>rechtsbeschermingsfunctie</a:t>
            </a:r>
            <a:r>
              <a:rPr lang="nl-NL" sz="2000" dirty="0" smtClean="0"/>
              <a:t> van de Hoge Raad</a:t>
            </a:r>
          </a:p>
          <a:p>
            <a:pPr lvl="1"/>
            <a:r>
              <a:rPr lang="nl-NL" sz="2000" dirty="0" smtClean="0"/>
              <a:t>m</a:t>
            </a:r>
            <a:r>
              <a:rPr lang="nl-NL" sz="2000" dirty="0" smtClean="0"/>
              <a:t>aatschappelijke ontwikkelingen?</a:t>
            </a:r>
          </a:p>
          <a:p>
            <a:r>
              <a:rPr lang="nl-NL" sz="2000" dirty="0" smtClean="0"/>
              <a:t>Conclusies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29612"/>
            <a:ext cx="7772400" cy="3294366"/>
          </a:xfrm>
        </p:spPr>
        <p:txBody>
          <a:bodyPr/>
          <a:lstStyle/>
          <a:p>
            <a:r>
              <a:rPr lang="nl-NL" sz="2800" dirty="0" smtClean="0"/>
              <a:t>Het “</a:t>
            </a:r>
            <a:r>
              <a:rPr lang="nl-NL" sz="2800" dirty="0" err="1" smtClean="0"/>
              <a:t>moeder-arrest</a:t>
            </a:r>
            <a:r>
              <a:rPr lang="nl-NL" sz="2800" dirty="0" smtClean="0"/>
              <a:t>” (HR </a:t>
            </a:r>
            <a:r>
              <a:rPr lang="nl-NL" sz="2800" dirty="0" smtClean="0"/>
              <a:t>13 mei 1966, 1966:</a:t>
            </a:r>
            <a:r>
              <a:rPr lang="nl-NL" sz="2800" dirty="0" err="1" smtClean="0"/>
              <a:t>AB4654</a:t>
            </a:r>
            <a:r>
              <a:rPr lang="nl-NL" sz="2800" dirty="0" smtClean="0"/>
              <a:t> (</a:t>
            </a:r>
            <a:r>
              <a:rPr lang="nl-NL" sz="2800" dirty="0" err="1" smtClean="0"/>
              <a:t>Alnati</a:t>
            </a:r>
            <a:r>
              <a:rPr lang="nl-NL" sz="2800" dirty="0" smtClean="0"/>
              <a:t>):</a:t>
            </a:r>
          </a:p>
          <a:p>
            <a:r>
              <a:rPr lang="nl-NL" sz="2800" dirty="0" smtClean="0"/>
              <a:t>Bij internationale overeenkomst kan een algehele rechtskeuze worden gedaan die derogeert aan ook het dwingende recht dat anders van toepassing zou zijn.</a:t>
            </a:r>
          </a:p>
          <a:p>
            <a:r>
              <a:rPr lang="nl-NL" sz="2800" dirty="0" smtClean="0"/>
              <a:t>Maar: voorrangsregels</a:t>
            </a:r>
            <a:endParaRPr lang="nl-NL" sz="2800" dirty="0" smtClean="0"/>
          </a:p>
          <a:p>
            <a:endParaRPr lang="nl-NL" sz="2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Kwalificatievragen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Hoe de hoofdlijn van ons </a:t>
            </a:r>
            <a:r>
              <a:rPr lang="nl-NL" sz="2000" dirty="0" err="1" smtClean="0"/>
              <a:t>IPR</a:t>
            </a:r>
            <a:r>
              <a:rPr lang="nl-NL" sz="2000" dirty="0" smtClean="0"/>
              <a:t> te duiden?</a:t>
            </a:r>
          </a:p>
          <a:p>
            <a:r>
              <a:rPr lang="nl-NL" sz="2000" dirty="0" smtClean="0"/>
              <a:t>Partijautonomie boven statelijke autonomie?</a:t>
            </a:r>
          </a:p>
          <a:p>
            <a:r>
              <a:rPr lang="nl-NL" sz="2000" dirty="0" smtClean="0"/>
              <a:t>Het verlaten van de aanknopingspunten- en </a:t>
            </a:r>
            <a:r>
              <a:rPr lang="nl-NL" sz="2000" dirty="0" err="1" smtClean="0"/>
              <a:t>localisatie</a:t>
            </a:r>
            <a:r>
              <a:rPr lang="nl-NL" sz="2000" dirty="0" err="1" smtClean="0"/>
              <a:t>doctrines</a:t>
            </a:r>
            <a:r>
              <a:rPr lang="nl-NL" sz="2000" dirty="0" smtClean="0"/>
              <a:t>?</a:t>
            </a:r>
          </a:p>
          <a:p>
            <a:r>
              <a:rPr lang="nl-NL" sz="2000" dirty="0" smtClean="0"/>
              <a:t>Vrijheid staat bij internationale overeenkomsten voorop</a:t>
            </a:r>
          </a:p>
          <a:p>
            <a:r>
              <a:rPr lang="nl-NL" sz="2000" dirty="0" smtClean="0"/>
              <a:t>Ons </a:t>
            </a:r>
            <a:r>
              <a:rPr lang="nl-NL" sz="2000" dirty="0" err="1" smtClean="0"/>
              <a:t>IPR</a:t>
            </a:r>
            <a:r>
              <a:rPr lang="nl-NL" sz="2000" dirty="0" smtClean="0"/>
              <a:t> is wat betreft handelsrecht in twee opzichten LIBERAAL:</a:t>
            </a:r>
          </a:p>
          <a:p>
            <a:pPr lvl="1"/>
            <a:r>
              <a:rPr lang="nl-NL" sz="2000" dirty="0" smtClean="0"/>
              <a:t>Nederlands recht heeft in beginsel geen exportpretentie</a:t>
            </a:r>
          </a:p>
          <a:p>
            <a:pPr lvl="1"/>
            <a:r>
              <a:rPr lang="nl-NL" sz="2000" dirty="0" smtClean="0"/>
              <a:t>Nederlandse rechter moet wel voorrangsregels buitenlands recht respecteren</a:t>
            </a:r>
            <a:endParaRPr lang="en-US" sz="2000" dirty="0" smtClean="0"/>
          </a:p>
          <a:p>
            <a:r>
              <a:rPr lang="nl-NL" sz="2000" dirty="0" smtClean="0"/>
              <a:t>Hoewel casus gaat over </a:t>
            </a:r>
            <a:r>
              <a:rPr lang="nl-NL" sz="2000" dirty="0" err="1" smtClean="0"/>
              <a:t>wegc</a:t>
            </a:r>
            <a:r>
              <a:rPr lang="nl-NL" sz="2000" dirty="0" err="1" smtClean="0"/>
              <a:t>ontracteren</a:t>
            </a:r>
            <a:r>
              <a:rPr lang="nl-NL" sz="2000" dirty="0" smtClean="0"/>
              <a:t> Belgisch recht</a:t>
            </a:r>
            <a:endParaRPr lang="nl-NL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liberaal </a:t>
            </a:r>
            <a:r>
              <a:rPr lang="nl-NL" dirty="0" err="1" smtClean="0"/>
              <a:t>IPR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HR 24 januari 1986, </a:t>
            </a:r>
            <a:r>
              <a:rPr lang="nl-NL" sz="2400" dirty="0" err="1" smtClean="0"/>
              <a:t>AG5178</a:t>
            </a:r>
            <a:r>
              <a:rPr lang="nl-NL" sz="2400" dirty="0" smtClean="0"/>
              <a:t> (agentuur)</a:t>
            </a:r>
          </a:p>
          <a:p>
            <a:r>
              <a:rPr lang="nl-NL" sz="2400" dirty="0" smtClean="0"/>
              <a:t>HR 24 februari 2012, </a:t>
            </a:r>
            <a:r>
              <a:rPr lang="nl-NL" sz="2400" dirty="0" err="1" smtClean="0"/>
              <a:t>BU8512</a:t>
            </a:r>
            <a:r>
              <a:rPr lang="nl-NL" sz="2400" dirty="0" smtClean="0"/>
              <a:t> (BBA, </a:t>
            </a:r>
            <a:r>
              <a:rPr lang="nl-NL" sz="2400" dirty="0" err="1" smtClean="0"/>
              <a:t>Nuon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Geen uitspraken, maar wel discussie (Asser/Vonken, nr. 524 e.v.), over Europese voorrangsregels en over Nederlandse scope </a:t>
            </a:r>
            <a:r>
              <a:rPr lang="nl-NL" sz="2400" dirty="0" err="1" smtClean="0"/>
              <a:t>rules</a:t>
            </a:r>
            <a:endParaRPr lang="nl-NL" sz="2400" dirty="0" smtClean="0"/>
          </a:p>
          <a:p>
            <a:r>
              <a:rPr lang="nl-NL" sz="2400" dirty="0" smtClean="0"/>
              <a:t>HR 23 december 2016, 2016:1324 (forumkeuze en subrogatie)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liberaal recht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HR 26 september 2014, 2014:2838 (verkapt exequatur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HR 31 maart 2017, 2017:555 (</a:t>
            </a:r>
            <a:r>
              <a:rPr lang="nl-NL" sz="2400" dirty="0" err="1" smtClean="0"/>
              <a:t>Nelux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HR 25 juni 2010, 2010:</a:t>
            </a:r>
            <a:r>
              <a:rPr lang="nl-NL" sz="2400" dirty="0" err="1" smtClean="0"/>
              <a:t>BM1679</a:t>
            </a:r>
            <a:r>
              <a:rPr lang="nl-NL" sz="2400" dirty="0" smtClean="0"/>
              <a:t> (</a:t>
            </a:r>
            <a:r>
              <a:rPr lang="nl-NL" sz="2400" dirty="0" err="1" smtClean="0"/>
              <a:t>Rosneft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HR 1 mei 2015, 2015:1194 (</a:t>
            </a:r>
            <a:r>
              <a:rPr lang="nl-NL" sz="2400" dirty="0" err="1" smtClean="0"/>
              <a:t>Cukurova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HR 13 november 2015, 2015:3299 (</a:t>
            </a:r>
            <a:r>
              <a:rPr lang="nl-NL" sz="2400" dirty="0" err="1" smtClean="0"/>
              <a:t>Promneftstroy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HR 13 september 2013, 2013:</a:t>
            </a:r>
            <a:r>
              <a:rPr lang="nl-NL" sz="2400" dirty="0" err="1" smtClean="0"/>
              <a:t>BZ5668</a:t>
            </a:r>
            <a:r>
              <a:rPr lang="nl-NL" sz="2400" dirty="0" smtClean="0"/>
              <a:t> (</a:t>
            </a:r>
            <a:r>
              <a:rPr lang="nl-NL" sz="2400" dirty="0" err="1" smtClean="0"/>
              <a:t>Promneftstroy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Uitzonderingen: HR 4 oktober 2013, 2013:</a:t>
            </a:r>
            <a:r>
              <a:rPr lang="nl-NL" sz="2400" dirty="0" err="1" smtClean="0"/>
              <a:t>CA3741</a:t>
            </a:r>
            <a:r>
              <a:rPr lang="nl-NL" sz="2400" dirty="0" smtClean="0"/>
              <a:t> (</a:t>
            </a:r>
            <a:r>
              <a:rPr lang="nl-NL" sz="2400" dirty="0" err="1" smtClean="0"/>
              <a:t>Dongray</a:t>
            </a:r>
            <a:r>
              <a:rPr lang="nl-NL" sz="2400" dirty="0" smtClean="0"/>
              <a:t>) en HR 8 juli 2016, 2016:1431 (Diageo)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liberaal recht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HR 26 september 2014, 2014:2837 (</a:t>
            </a:r>
            <a:r>
              <a:rPr lang="nl-NL" sz="2400" dirty="0" err="1" smtClean="0"/>
              <a:t>Ecuador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HR 13 april 2012, 2012:</a:t>
            </a:r>
            <a:r>
              <a:rPr lang="nl-NL" sz="2400" dirty="0" err="1" smtClean="0"/>
              <a:t>BW1999</a:t>
            </a:r>
            <a:r>
              <a:rPr lang="nl-NL" sz="2400" dirty="0" smtClean="0"/>
              <a:t> (</a:t>
            </a:r>
            <a:r>
              <a:rPr lang="nl-NL" sz="2400" dirty="0" err="1" smtClean="0"/>
              <a:t>Mothers</a:t>
            </a:r>
            <a:r>
              <a:rPr lang="nl-NL" sz="2400" dirty="0" smtClean="0"/>
              <a:t> of </a:t>
            </a:r>
            <a:r>
              <a:rPr lang="nl-NL" sz="2400" dirty="0" err="1" smtClean="0"/>
              <a:t>Srbrenica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HR 18 december 2015, 2015:3609 (ESA)</a:t>
            </a:r>
          </a:p>
          <a:p>
            <a:r>
              <a:rPr lang="nl-NL" sz="2400" dirty="0" smtClean="0"/>
              <a:t>HR 20 januari 2017, 2017:56 (</a:t>
            </a:r>
            <a:r>
              <a:rPr lang="nl-NL" sz="2400" dirty="0" err="1" smtClean="0"/>
              <a:t>EOO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HR 30 september 2016, 2016:2236 (Gabon)</a:t>
            </a:r>
          </a:p>
          <a:p>
            <a:r>
              <a:rPr lang="nl-NL" sz="2400" dirty="0" smtClean="0"/>
              <a:t>HR 14 oktober 2016, 2016:2371/2354 (Staat 1 &amp; 2)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Vraagtekens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Een liberaal recht betekent een vrij verkeer van vonnissen en immuniteit van internationale organisaties en staten</a:t>
            </a:r>
          </a:p>
          <a:p>
            <a:r>
              <a:rPr lang="nl-NL" sz="2400" dirty="0" smtClean="0"/>
              <a:t>Op basis van de vooronderstelling: vreemd recht is goed recht en organisaties en staten handelen </a:t>
            </a:r>
            <a:r>
              <a:rPr lang="nl-NL" sz="2400" dirty="0" err="1" smtClean="0"/>
              <a:t>grosso</a:t>
            </a:r>
            <a:r>
              <a:rPr lang="nl-NL" sz="2400" dirty="0" smtClean="0"/>
              <a:t> </a:t>
            </a:r>
            <a:r>
              <a:rPr lang="nl-NL" sz="2400" dirty="0" err="1" smtClean="0"/>
              <a:t>modo</a:t>
            </a:r>
            <a:r>
              <a:rPr lang="nl-NL" sz="2400" dirty="0" smtClean="0"/>
              <a:t> oké</a:t>
            </a:r>
            <a:endParaRPr lang="nl-NL" sz="2400" dirty="0" smtClean="0"/>
          </a:p>
          <a:p>
            <a:r>
              <a:rPr lang="nl-NL" sz="2400" dirty="0" smtClean="0"/>
              <a:t>Wat is de grote gemene deler van vrijwel alle voorgaande zaken?</a:t>
            </a:r>
          </a:p>
          <a:p>
            <a:r>
              <a:rPr lang="nl-NL" sz="2400" dirty="0" smtClean="0"/>
              <a:t>Minst genomen: dubieus functionerende rechtsstelsels en kwestieus functionerende organisaties en staten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Duurzaamheid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/>
              <a:t>Over </a:t>
            </a:r>
            <a:r>
              <a:rPr lang="nl-NL" sz="2800" dirty="0" err="1" smtClean="0"/>
              <a:t>epr</a:t>
            </a:r>
            <a:r>
              <a:rPr lang="nl-NL" sz="2800" dirty="0" smtClean="0"/>
              <a:t> recentelijk slechts kruimels (HR 17 april 2015, 2015:1076 (tomaten), HR 15 januari 2016, 2016:70 (rente bij ontbinding)</a:t>
            </a:r>
          </a:p>
          <a:p>
            <a:r>
              <a:rPr lang="nl-NL" sz="2800" dirty="0" smtClean="0"/>
              <a:t>Vóór HR: consistentie, rechtszekerheid, vertrouwen</a:t>
            </a:r>
          </a:p>
          <a:p>
            <a:r>
              <a:rPr lang="nl-NL" sz="2800" dirty="0" smtClean="0"/>
              <a:t>Tegen HR: </a:t>
            </a:r>
            <a:r>
              <a:rPr lang="nl-NL" sz="2800" dirty="0" err="1" smtClean="0"/>
              <a:t>rechtsbeschermingsgebrek</a:t>
            </a:r>
            <a:endParaRPr lang="nl-NL" sz="2800" dirty="0" smtClean="0"/>
          </a:p>
          <a:p>
            <a:r>
              <a:rPr lang="nl-NL" sz="2800" dirty="0" smtClean="0"/>
              <a:t>Opmars R&amp;B, kritiek globalisering</a:t>
            </a:r>
            <a:endParaRPr lang="nl-NL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DBE3-38CD-4E84-A35B-E800258BAFD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">
      <a:dk1>
        <a:srgbClr val="B2B2B2"/>
      </a:dk1>
      <a:lt1>
        <a:srgbClr val="F8F8F8"/>
      </a:lt1>
      <a:dk2>
        <a:srgbClr val="003580"/>
      </a:dk2>
      <a:lt2>
        <a:srgbClr val="FFCC00"/>
      </a:lt2>
      <a:accent1>
        <a:srgbClr val="D59223"/>
      </a:accent1>
      <a:accent2>
        <a:srgbClr val="2D86A5"/>
      </a:accent2>
      <a:accent3>
        <a:srgbClr val="AAAEC0"/>
      </a:accent3>
      <a:accent4>
        <a:srgbClr val="D4D4D4"/>
      </a:accent4>
      <a:accent5>
        <a:srgbClr val="E7C7AC"/>
      </a:accent5>
      <a:accent6>
        <a:srgbClr val="287995"/>
      </a:accent6>
      <a:hlink>
        <a:srgbClr val="8C8712"/>
      </a:hlink>
      <a:folHlink>
        <a:srgbClr val="A40061"/>
      </a:folHlink>
    </a:clrScheme>
    <a:fontScheme name="Office Theme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522</Words>
  <Application>Microsoft Office PowerPoint</Application>
  <PresentationFormat>On-screen Show (16:9)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IPR, EPR, buitenlands recht, 25 jaar Hoge Raad </vt:lpstr>
      <vt:lpstr>Een verjaardag</vt:lpstr>
      <vt:lpstr>IPR</vt:lpstr>
      <vt:lpstr>Kwalificatievragen</vt:lpstr>
      <vt:lpstr>Een liberaal IPR</vt:lpstr>
      <vt:lpstr>Een liberaal recht</vt:lpstr>
      <vt:lpstr>Een liberaal recht</vt:lpstr>
      <vt:lpstr>Vraagtekens</vt:lpstr>
      <vt:lpstr>Duurzaamheid</vt:lpstr>
      <vt:lpstr>Conclusies</vt:lpstr>
    </vt:vector>
  </TitlesOfParts>
  <Company>Jones Day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Hoge Raad spreekt  door zijn arresten</dc:title>
  <dc:creator>Registered User</dc:creator>
  <cp:lastModifiedBy>Registered User</cp:lastModifiedBy>
  <cp:revision>471</cp:revision>
  <cp:lastPrinted>2005-01-26T21:32:37Z</cp:lastPrinted>
  <dcterms:created xsi:type="dcterms:W3CDTF">2015-10-12T09:37:14Z</dcterms:created>
  <dcterms:modified xsi:type="dcterms:W3CDTF">2017-05-10T13:02:38Z</dcterms:modified>
</cp:coreProperties>
</file>